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4"/>
  </p:sldMasterIdLst>
  <p:notesMasterIdLst>
    <p:notesMasterId r:id="rId29"/>
  </p:notesMasterIdLst>
  <p:sldIdLst>
    <p:sldId id="256" r:id="rId5"/>
    <p:sldId id="2145706833" r:id="rId6"/>
    <p:sldId id="2145708541" r:id="rId7"/>
    <p:sldId id="2145708321" r:id="rId8"/>
    <p:sldId id="2145708538" r:id="rId9"/>
    <p:sldId id="2145708539" r:id="rId10"/>
    <p:sldId id="2145708316" r:id="rId11"/>
    <p:sldId id="927" r:id="rId12"/>
    <p:sldId id="2145708305" r:id="rId13"/>
    <p:sldId id="366" r:id="rId14"/>
    <p:sldId id="450" r:id="rId15"/>
    <p:sldId id="2145708318" r:id="rId16"/>
    <p:sldId id="4767" r:id="rId17"/>
    <p:sldId id="2145708307" r:id="rId18"/>
    <p:sldId id="2145708323" r:id="rId19"/>
    <p:sldId id="2145708522" r:id="rId20"/>
    <p:sldId id="2145708535" r:id="rId21"/>
    <p:sldId id="2145708261" r:id="rId22"/>
    <p:sldId id="2145708262" r:id="rId23"/>
    <p:sldId id="2145708286" r:id="rId24"/>
    <p:sldId id="2145708263" r:id="rId25"/>
    <p:sldId id="2145708540" r:id="rId26"/>
    <p:sldId id="4436" r:id="rId27"/>
    <p:sldId id="897" r:id="rId28"/>
  </p:sldIdLst>
  <p:sldSz cx="13444538" cy="7562850"/>
  <p:notesSz cx="9926638" cy="6797675"/>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7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D13B73-41CD-97CF-0FB9-C9BC6996A669}" name="Niebuhr Dietmar" initials="DN" userId="S::NiebuhrD@dws.gov.za::b2f1ef24-b423-4d07-a3f8-4ab2c9a1ecc3" providerId="AD"/>
  <p188:author id="{B2506F82-457F-21FC-7043-82620FF4DA0E}" name="Tladi Timothy" initials="TT" userId="S::TladiT@dws.gov.za::b3e9ca13-9478-4958-943d-5ea2e17c7625" providerId="AD"/>
  <p188:author id="{E3DBECAF-2606-521A-BBE0-D38DBC32FD00}" name="Mathye Risimati" initials="MR" userId="S::MathyeR@dws.gov.za::2947eed9-9e45-4955-9255-f3e2884376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 Ratombo" initials="JR" lastIdx="1" clrIdx="0">
    <p:extLst>
      <p:ext uri="{19B8F6BF-5375-455C-9EA6-DF929625EA0E}">
        <p15:presenceInfo xmlns:p15="http://schemas.microsoft.com/office/powerpoint/2012/main" userId="John Ratombo" providerId="None"/>
      </p:ext>
    </p:extLst>
  </p:cmAuthor>
  <p:cmAuthor id="2" name="Dr Mugumo Menard" initials="DMM" lastIdx="5" clrIdx="1">
    <p:extLst>
      <p:ext uri="{19B8F6BF-5375-455C-9EA6-DF929625EA0E}">
        <p15:presenceInfo xmlns:p15="http://schemas.microsoft.com/office/powerpoint/2012/main" userId="S::IZE@dws.gov.za::308aa79a-d6a9-43eb-aee0-19d555d7dd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D0A"/>
    <a:srgbClr val="2DB2EC"/>
    <a:srgbClr val="2099D6"/>
    <a:srgbClr val="206A8F"/>
    <a:srgbClr val="250B91"/>
    <a:srgbClr val="FF9405"/>
    <a:srgbClr val="F8F8F8"/>
    <a:srgbClr val="156389"/>
    <a:srgbClr val="11ADEF"/>
    <a:srgbClr val="95D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5" autoAdjust="0"/>
    <p:restoredTop sz="93324" autoAdjust="0"/>
  </p:normalViewPr>
  <p:slideViewPr>
    <p:cSldViewPr snapToGrid="0">
      <p:cViewPr>
        <p:scale>
          <a:sx n="70" d="100"/>
          <a:sy n="70" d="100"/>
        </p:scale>
        <p:origin x="228" y="-136"/>
      </p:cViewPr>
      <p:guideLst>
        <p:guide orient="horz" pos="2880"/>
        <p:guide pos="2716"/>
      </p:guideLst>
    </p:cSldViewPr>
  </p:slideViewPr>
  <p:outlineViewPr>
    <p:cViewPr>
      <p:scale>
        <a:sx n="33" d="100"/>
        <a:sy n="33" d="100"/>
      </p:scale>
      <p:origin x="0" y="-9402"/>
    </p:cViewPr>
  </p:outlineViewPr>
  <p:notesTextViewPr>
    <p:cViewPr>
      <p:scale>
        <a:sx n="1" d="1"/>
        <a:sy n="1" d="1"/>
      </p:scale>
      <p:origin x="0" y="0"/>
    </p:cViewPr>
  </p:notesTextViewPr>
  <p:sorterViewPr>
    <p:cViewPr>
      <p:scale>
        <a:sx n="80" d="100"/>
        <a:sy n="80" d="100"/>
      </p:scale>
      <p:origin x="0" y="-12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ir Anet (DHQ)" userId="c0c6d73f-7e02-46cd-94fb-9b9dea4efcc5" providerId="ADAL" clId="{98EA0BF7-0B92-4B8C-A0FC-417C10061667}"/>
    <pc:docChg chg="modSld">
      <pc:chgData name="Muir Anet (DHQ)" userId="c0c6d73f-7e02-46cd-94fb-9b9dea4efcc5" providerId="ADAL" clId="{98EA0BF7-0B92-4B8C-A0FC-417C10061667}" dt="2025-03-26T15:49:13.104" v="2" actId="2165"/>
      <pc:docMkLst>
        <pc:docMk/>
      </pc:docMkLst>
      <pc:sldChg chg="modSp mod">
        <pc:chgData name="Muir Anet (DHQ)" userId="c0c6d73f-7e02-46cd-94fb-9b9dea4efcc5" providerId="ADAL" clId="{98EA0BF7-0B92-4B8C-A0FC-417C10061667}" dt="2025-03-26T15:49:13.104" v="2" actId="2165"/>
        <pc:sldMkLst>
          <pc:docMk/>
          <pc:sldMk cId="38964233" sldId="2145708541"/>
        </pc:sldMkLst>
        <pc:graphicFrameChg chg="modGraphic">
          <ac:chgData name="Muir Anet (DHQ)" userId="c0c6d73f-7e02-46cd-94fb-9b9dea4efcc5" providerId="ADAL" clId="{98EA0BF7-0B92-4B8C-A0FC-417C10061667}" dt="2025-03-26T15:49:13.104" v="2" actId="2165"/>
          <ac:graphicFrameMkLst>
            <pc:docMk/>
            <pc:sldMk cId="38964233" sldId="2145708541"/>
            <ac:graphicFrameMk id="6" creationId="{A3F4959C-F5B9-1D74-03CC-ABAF31BD944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0_DATA%20ON%20C\1_USERS%20FOLDERS\2_COUNTRY%20ASSIGNMENTS\4_South%20Africa\7_DWS_SWRP\7_Sub-Directorates\6_MASTERPLAN\Raw%20Volume%20Report%20as%20at%2044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0_DATA%20ON%20C\1_USERS%20FOLDERS\2_COUNTRY%20ASSIGNMENTS\4_South%20Africa\7_DWS_SWRP\7_Sub-Directorates\6_MASTERPLAN\Water%20resources%20information%20for%20Master%20Plan%2005.03.2025.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60000"/>
                  <a:lumOff val="40000"/>
                </a:schemeClr>
              </a:solidFill>
              <a:ln>
                <a:noFill/>
              </a:ln>
              <a:effectLst/>
            </c:spPr>
            <c:extLst>
              <c:ext xmlns:c16="http://schemas.microsoft.com/office/drawing/2014/chart" uri="{C3380CC4-5D6E-409C-BE32-E72D297353CC}">
                <c16:uniqueId val="{00000001-67DC-4772-97A5-04C73DD8E65F}"/>
              </c:ext>
            </c:extLst>
          </c:dPt>
          <c:dPt>
            <c:idx val="1"/>
            <c:bubble3D val="0"/>
            <c:spPr>
              <a:solidFill>
                <a:schemeClr val="accent4">
                  <a:lumMod val="60000"/>
                  <a:lumOff val="40000"/>
                </a:schemeClr>
              </a:solidFill>
              <a:ln>
                <a:noFill/>
              </a:ln>
              <a:effectLst/>
            </c:spPr>
            <c:extLst>
              <c:ext xmlns:c16="http://schemas.microsoft.com/office/drawing/2014/chart" uri="{C3380CC4-5D6E-409C-BE32-E72D297353CC}">
                <c16:uniqueId val="{00000003-67DC-4772-97A5-04C73DD8E65F}"/>
              </c:ext>
            </c:extLst>
          </c:dPt>
          <c:dPt>
            <c:idx val="2"/>
            <c:bubble3D val="0"/>
            <c:spPr>
              <a:solidFill>
                <a:schemeClr val="accent5">
                  <a:lumMod val="20000"/>
                  <a:lumOff val="80000"/>
                </a:schemeClr>
              </a:solidFill>
              <a:ln>
                <a:noFill/>
              </a:ln>
              <a:effectLst/>
            </c:spPr>
            <c:extLst>
              <c:ext xmlns:c16="http://schemas.microsoft.com/office/drawing/2014/chart" uri="{C3380CC4-5D6E-409C-BE32-E72D297353CC}">
                <c16:uniqueId val="{00000005-67DC-4772-97A5-04C73DD8E65F}"/>
              </c:ext>
            </c:extLst>
          </c:dPt>
          <c:dPt>
            <c:idx val="3"/>
            <c:bubble3D val="0"/>
            <c:spPr>
              <a:solidFill>
                <a:schemeClr val="accent1"/>
              </a:solidFill>
              <a:ln>
                <a:noFill/>
              </a:ln>
              <a:effectLst/>
            </c:spPr>
            <c:extLst>
              <c:ext xmlns:c16="http://schemas.microsoft.com/office/drawing/2014/chart" uri="{C3380CC4-5D6E-409C-BE32-E72D297353CC}">
                <c16:uniqueId val="{00000007-67DC-4772-97A5-04C73DD8E65F}"/>
              </c:ext>
            </c:extLst>
          </c:dPt>
          <c:dPt>
            <c:idx val="4"/>
            <c:bubble3D val="0"/>
            <c:spPr>
              <a:solidFill>
                <a:schemeClr val="accent2">
                  <a:lumMod val="75000"/>
                </a:schemeClr>
              </a:solidFill>
              <a:ln>
                <a:noFill/>
              </a:ln>
              <a:effectLst/>
            </c:spPr>
            <c:extLst>
              <c:ext xmlns:c16="http://schemas.microsoft.com/office/drawing/2014/chart" uri="{C3380CC4-5D6E-409C-BE32-E72D297353CC}">
                <c16:uniqueId val="{00000009-67DC-4772-97A5-04C73DD8E65F}"/>
              </c:ext>
            </c:extLst>
          </c:dPt>
          <c:dPt>
            <c:idx val="5"/>
            <c:bubble3D val="0"/>
            <c:spPr>
              <a:solidFill>
                <a:schemeClr val="bg1">
                  <a:lumMod val="75000"/>
                </a:schemeClr>
              </a:solidFill>
              <a:ln>
                <a:noFill/>
              </a:ln>
              <a:effectLst/>
            </c:spPr>
            <c:extLst>
              <c:ext xmlns:c16="http://schemas.microsoft.com/office/drawing/2014/chart" uri="{C3380CC4-5D6E-409C-BE32-E72D297353CC}">
                <c16:uniqueId val="{0000000B-67DC-4772-97A5-04C73DD8E65F}"/>
              </c:ext>
            </c:extLst>
          </c:dPt>
          <c:dPt>
            <c:idx val="6"/>
            <c:bubble3D val="0"/>
            <c:spPr>
              <a:solidFill>
                <a:srgbClr val="92D050"/>
              </a:solidFill>
              <a:ln>
                <a:noFill/>
              </a:ln>
              <a:effectLst/>
            </c:spPr>
            <c:extLst>
              <c:ext xmlns:c16="http://schemas.microsoft.com/office/drawing/2014/chart" uri="{C3380CC4-5D6E-409C-BE32-E72D297353CC}">
                <c16:uniqueId val="{0000000D-67DC-4772-97A5-04C73DD8E65F}"/>
              </c:ext>
            </c:extLst>
          </c:dPt>
          <c:dLbls>
            <c:dLbl>
              <c:idx val="0"/>
              <c:layout>
                <c:manualLayout>
                  <c:x val="-0.23199656816802336"/>
                  <c:y val="-0.10847549040822509"/>
                </c:manualLayout>
              </c:layou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DC-4772-97A5-04C73DD8E65F}"/>
                </c:ext>
              </c:extLst>
            </c:dLbl>
            <c:dLbl>
              <c:idx val="1"/>
              <c:layout>
                <c:manualLayout>
                  <c:x val="0.29574272747478841"/>
                  <c:y val="1.7194602835275071E-2"/>
                </c:manualLayout>
              </c:layou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DC-4772-97A5-04C73DD8E65F}"/>
                </c:ext>
              </c:extLst>
            </c:dLbl>
            <c:dLbl>
              <c:idx val="2"/>
              <c:layout>
                <c:manualLayout>
                  <c:x val="-1.2971080413818149E-2"/>
                  <c:y val="5.2481008751121758E-2"/>
                </c:manualLayout>
              </c:layou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7DC-4772-97A5-04C73DD8E65F}"/>
                </c:ext>
              </c:extLst>
            </c:dLbl>
            <c:dLbl>
              <c:idx val="3"/>
              <c:layout>
                <c:manualLayout>
                  <c:x val="-9.2160184466951733E-2"/>
                  <c:y val="6.986730010296878E-3"/>
                </c:manualLayout>
              </c:layou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7DC-4772-97A5-04C73DD8E65F}"/>
                </c:ext>
              </c:extLst>
            </c:dLbl>
            <c:dLbl>
              <c:idx val="4"/>
              <c:layout>
                <c:manualLayout>
                  <c:x val="-7.0441028700011163E-2"/>
                  <c:y val="-7.7769603059829545E-3"/>
                </c:manualLayout>
              </c:layou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7DC-4772-97A5-04C73DD8E65F}"/>
                </c:ext>
              </c:extLst>
            </c:dLbl>
            <c:dLbl>
              <c:idx val="5"/>
              <c:layout>
                <c:manualLayout>
                  <c:x val="-9.2945150218931849E-2"/>
                  <c:y val="-7.2362312935279921E-2"/>
                </c:manualLayout>
              </c:layou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7DC-4772-97A5-04C73DD8E65F}"/>
                </c:ext>
              </c:extLst>
            </c:dLbl>
            <c:dLbl>
              <c:idx val="6"/>
              <c:layout>
                <c:manualLayout>
                  <c:x val="1.5196745503274031E-2"/>
                  <c:y val="-3.685461803970631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7DC-4772-97A5-04C73DD8E65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LegendKey val="1"/>
            <c:showVal val="1"/>
            <c:showCatName val="1"/>
            <c:showSerName val="0"/>
            <c:showPercent val="1"/>
            <c:showBubbleSize val="0"/>
            <c:showLeaderLines val="1"/>
            <c:leaderLines>
              <c:spPr>
                <a:ln w="19050">
                  <a:solidFill>
                    <a:schemeClr val="tx1"/>
                  </a:solidFill>
                </a:ln>
                <a:effectLst/>
              </c:spPr>
            </c:leaderLines>
            <c:extLst>
              <c:ext xmlns:c15="http://schemas.microsoft.com/office/drawing/2012/chart" uri="{CE6537A1-D6FC-4f65-9D91-7224C49458BB}"/>
            </c:extLst>
          </c:dLbls>
          <c:cat>
            <c:strRef>
              <c:f>'WMA TOTAL VOLUME'!$M$68:$S$68</c:f>
              <c:strCache>
                <c:ptCount val="7"/>
                <c:pt idx="0">
                  <c:v>AGRIC: IRRIGATION</c:v>
                </c:pt>
                <c:pt idx="1">
                  <c:v>AGRIC: LIVESTOCK WATERING</c:v>
                </c:pt>
                <c:pt idx="2">
                  <c:v>FORESTRY</c:v>
                </c:pt>
                <c:pt idx="3">
                  <c:v>INDUSTRY (NON URBAN)</c:v>
                </c:pt>
                <c:pt idx="4">
                  <c:v>MINING</c:v>
                </c:pt>
                <c:pt idx="5">
                  <c:v>POWER GENERATION</c:v>
                </c:pt>
                <c:pt idx="6">
                  <c:v>Municipal (Includes Urban Industry)</c:v>
                </c:pt>
              </c:strCache>
            </c:strRef>
          </c:cat>
          <c:val>
            <c:numRef>
              <c:f>'WMA TOTAL VOLUME'!$M$69:$S$69</c:f>
              <c:numCache>
                <c:formatCode>0</c:formatCode>
                <c:ptCount val="7"/>
                <c:pt idx="0">
                  <c:v>11638.594949800001</c:v>
                </c:pt>
                <c:pt idx="1">
                  <c:v>57.712077559999997</c:v>
                </c:pt>
                <c:pt idx="2">
                  <c:v>1010.1575909500001</c:v>
                </c:pt>
                <c:pt idx="3">
                  <c:v>263.88896289999997</c:v>
                </c:pt>
                <c:pt idx="4">
                  <c:v>954.91236361000006</c:v>
                </c:pt>
                <c:pt idx="5">
                  <c:v>394.71634946</c:v>
                </c:pt>
                <c:pt idx="6">
                  <c:v>6651.4794021799999</c:v>
                </c:pt>
              </c:numCache>
            </c:numRef>
          </c:val>
          <c:extLst>
            <c:ext xmlns:c16="http://schemas.microsoft.com/office/drawing/2014/chart" uri="{C3380CC4-5D6E-409C-BE32-E72D297353CC}">
              <c16:uniqueId val="{0000000E-67DC-4772-97A5-04C73DD8E6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Consolidated System Balance</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'WSS Sources_requirements'!$D$3:$U$3</c:f>
              <c:strCache>
                <c:ptCount val="6"/>
                <c:pt idx="0">
                  <c:v>20204 Availability (Yield)</c:v>
                </c:pt>
                <c:pt idx="1">
                  <c:v>2024 Requirements</c:v>
                </c:pt>
                <c:pt idx="2">
                  <c:v>Deficit (-)/ Surplus (+)</c:v>
                </c:pt>
                <c:pt idx="3">
                  <c:v>2050 Availability (Yield)</c:v>
                </c:pt>
                <c:pt idx="4">
                  <c:v>2050 Requirements</c:v>
                </c:pt>
                <c:pt idx="5">
                  <c:v>Deficit (-)/ Surplus (+)</c:v>
                </c:pt>
              </c:strCache>
            </c:strRef>
          </c:cat>
          <c:val>
            <c:numRef>
              <c:f>'WSS Sources_requirements'!$D$4:$U$4</c:f>
              <c:numCache>
                <c:formatCode>General</c:formatCode>
                <c:ptCount val="6"/>
              </c:numCache>
            </c:numRef>
          </c:val>
          <c:extLst>
            <c:ext xmlns:c16="http://schemas.microsoft.com/office/drawing/2014/chart" uri="{C3380CC4-5D6E-409C-BE32-E72D297353CC}">
              <c16:uniqueId val="{00000000-04CB-48DF-8E03-A7F5FC2A777B}"/>
            </c:ext>
          </c:extLst>
        </c:ser>
        <c:ser>
          <c:idx val="1"/>
          <c:order val="1"/>
          <c:spPr>
            <a:solidFill>
              <a:schemeClr val="accent2"/>
            </a:solidFill>
            <a:ln>
              <a:solidFill>
                <a:sysClr val="windowText" lastClr="000000"/>
              </a:solidFill>
            </a:ln>
            <a:effectLst/>
          </c:spPr>
          <c:invertIfNegative val="0"/>
          <c:dPt>
            <c:idx val="0"/>
            <c:invertIfNegative val="0"/>
            <c:bubble3D val="0"/>
            <c:spPr>
              <a:solidFill>
                <a:schemeClr val="accent1"/>
              </a:solidFill>
              <a:ln>
                <a:solidFill>
                  <a:sysClr val="windowText" lastClr="000000"/>
                </a:solidFill>
              </a:ln>
              <a:effectLst/>
            </c:spPr>
            <c:extLst>
              <c:ext xmlns:c16="http://schemas.microsoft.com/office/drawing/2014/chart" uri="{C3380CC4-5D6E-409C-BE32-E72D297353CC}">
                <c16:uniqueId val="{00000002-04CB-48DF-8E03-A7F5FC2A777B}"/>
              </c:ext>
            </c:extLst>
          </c:dPt>
          <c:dPt>
            <c:idx val="1"/>
            <c:invertIfNegative val="0"/>
            <c:bubble3D val="0"/>
            <c:spPr>
              <a:solidFill>
                <a:schemeClr val="tx2">
                  <a:lumMod val="20000"/>
                  <a:lumOff val="80000"/>
                </a:schemeClr>
              </a:solidFill>
              <a:ln>
                <a:solidFill>
                  <a:sysClr val="windowText" lastClr="000000"/>
                </a:solidFill>
              </a:ln>
              <a:effectLst/>
            </c:spPr>
            <c:extLst>
              <c:ext xmlns:c16="http://schemas.microsoft.com/office/drawing/2014/chart" uri="{C3380CC4-5D6E-409C-BE32-E72D297353CC}">
                <c16:uniqueId val="{00000004-04CB-48DF-8E03-A7F5FC2A777B}"/>
              </c:ext>
            </c:extLst>
          </c:dPt>
          <c:dPt>
            <c:idx val="3"/>
            <c:invertIfNegative val="0"/>
            <c:bubble3D val="0"/>
            <c:spPr>
              <a:solidFill>
                <a:schemeClr val="bg2">
                  <a:lumMod val="75000"/>
                </a:schemeClr>
              </a:solidFill>
              <a:ln>
                <a:solidFill>
                  <a:sysClr val="windowText" lastClr="000000"/>
                </a:solidFill>
              </a:ln>
              <a:effectLst/>
            </c:spPr>
            <c:extLst>
              <c:ext xmlns:c16="http://schemas.microsoft.com/office/drawing/2014/chart" uri="{C3380CC4-5D6E-409C-BE32-E72D297353CC}">
                <c16:uniqueId val="{00000006-04CB-48DF-8E03-A7F5FC2A777B}"/>
              </c:ext>
            </c:extLst>
          </c:dPt>
          <c:dPt>
            <c:idx val="4"/>
            <c:invertIfNegative val="0"/>
            <c:bubble3D val="0"/>
            <c:spPr>
              <a:solidFill>
                <a:srgbClr val="FFFF00"/>
              </a:solidFill>
              <a:ln>
                <a:solidFill>
                  <a:sysClr val="windowText" lastClr="000000"/>
                </a:solidFill>
              </a:ln>
              <a:effectLst/>
            </c:spPr>
            <c:extLst>
              <c:ext xmlns:c16="http://schemas.microsoft.com/office/drawing/2014/chart" uri="{C3380CC4-5D6E-409C-BE32-E72D297353CC}">
                <c16:uniqueId val="{00000008-04CB-48DF-8E03-A7F5FC2A777B}"/>
              </c:ext>
            </c:extLst>
          </c:dPt>
          <c:dPt>
            <c:idx val="5"/>
            <c:invertIfNegative val="0"/>
            <c:bubble3D val="0"/>
            <c:spPr>
              <a:solidFill>
                <a:srgbClr val="FF0000"/>
              </a:solidFill>
              <a:ln>
                <a:solidFill>
                  <a:sysClr val="windowText" lastClr="000000"/>
                </a:solidFill>
              </a:ln>
              <a:effectLst/>
            </c:spPr>
            <c:extLst>
              <c:ext xmlns:c16="http://schemas.microsoft.com/office/drawing/2014/chart" uri="{C3380CC4-5D6E-409C-BE32-E72D297353CC}">
                <c16:uniqueId val="{0000000A-04CB-48DF-8E03-A7F5FC2A777B}"/>
              </c:ext>
            </c:extLst>
          </c:dPt>
          <c:cat>
            <c:strRef>
              <c:f>'WSS Sources_requirements'!$D$3:$U$3</c:f>
              <c:strCache>
                <c:ptCount val="6"/>
                <c:pt idx="0">
                  <c:v>20204 Availability (Yield)</c:v>
                </c:pt>
                <c:pt idx="1">
                  <c:v>2024 Requirements</c:v>
                </c:pt>
                <c:pt idx="2">
                  <c:v>Deficit (-)/ Surplus (+)</c:v>
                </c:pt>
                <c:pt idx="3">
                  <c:v>2050 Availability (Yield)</c:v>
                </c:pt>
                <c:pt idx="4">
                  <c:v>2050 Requirements</c:v>
                </c:pt>
                <c:pt idx="5">
                  <c:v>Deficit (-)/ Surplus (+)</c:v>
                </c:pt>
              </c:strCache>
            </c:strRef>
          </c:cat>
          <c:val>
            <c:numRef>
              <c:f>'WSS Sources_requirements'!$D$22:$U$22</c:f>
              <c:numCache>
                <c:formatCode>_ * #,##0_ ;_ * \-#,##0_ ;_ * "-"??_ ;_ @_ </c:formatCode>
                <c:ptCount val="6"/>
                <c:pt idx="0">
                  <c:v>11553.97896</c:v>
                </c:pt>
                <c:pt idx="1">
                  <c:v>12288.816002699999</c:v>
                </c:pt>
                <c:pt idx="2">
                  <c:v>-737.13704270000017</c:v>
                </c:pt>
                <c:pt idx="3">
                  <c:v>13380.228288099999</c:v>
                </c:pt>
                <c:pt idx="4">
                  <c:v>13605.8</c:v>
                </c:pt>
                <c:pt idx="5">
                  <c:v>-225.57171190000003</c:v>
                </c:pt>
              </c:numCache>
            </c:numRef>
          </c:val>
          <c:extLst>
            <c:ext xmlns:c16="http://schemas.microsoft.com/office/drawing/2014/chart" uri="{C3380CC4-5D6E-409C-BE32-E72D297353CC}">
              <c16:uniqueId val="{0000000B-04CB-48DF-8E03-A7F5FC2A777B}"/>
            </c:ext>
          </c:extLst>
        </c:ser>
        <c:dLbls>
          <c:showLegendKey val="0"/>
          <c:showVal val="0"/>
          <c:showCatName val="0"/>
          <c:showSerName val="0"/>
          <c:showPercent val="0"/>
          <c:showBubbleSize val="0"/>
        </c:dLbls>
        <c:gapWidth val="73"/>
        <c:overlap val="100"/>
        <c:axId val="1613965967"/>
        <c:axId val="1613958767"/>
      </c:barChart>
      <c:catAx>
        <c:axId val="161396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613958767"/>
        <c:crosses val="autoZero"/>
        <c:auto val="1"/>
        <c:lblAlgn val="ctr"/>
        <c:lblOffset val="100"/>
        <c:noMultiLvlLbl val="0"/>
      </c:catAx>
      <c:valAx>
        <c:axId val="161395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61396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[Asset Register 31 March 2024.xlsx]Sheet1!PivotTable1</c:name>
    <c:fmtId val="-1"/>
  </c:pivotSource>
  <c:chart>
    <c:autoTitleDeleted val="1"/>
    <c:pivotFmts>
      <c:pivotFmt>
        <c:idx val="0"/>
        <c:spPr>
          <a:solidFill>
            <a:schemeClr val="accent1"/>
          </a:solidFill>
          <a:ln>
            <a:no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a:noFill/>
          </a:ln>
          <a:effectLst/>
          <a:sp3d contourW="25400">
            <a:contourClr>
              <a:schemeClr val="lt1"/>
            </a:contourClr>
          </a:sp3d>
        </c:spPr>
        <c:dLbl>
          <c:idx val="0"/>
          <c:layout>
            <c:manualLayout>
              <c:x val="0.27500000000000002"/>
              <c:y val="-1.851851851851856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a:noFill/>
          </a:ln>
          <a:effectLst/>
          <a:sp3d contourW="25400">
            <a:contourClr>
              <a:schemeClr val="lt1"/>
            </a:contourClr>
          </a:sp3d>
        </c:spPr>
        <c:dLbl>
          <c:idx val="0"/>
          <c:layout>
            <c:manualLayout>
              <c:x val="9.5833333333333326E-2"/>
              <c:y val="0.1481481481481481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3666010498687655E-2"/>
                  <c:h val="0.11673082531350248"/>
                </c:manualLayout>
              </c15:layout>
            </c:ext>
          </c:extLst>
        </c:dLbl>
      </c:pivotFmt>
      <c:pivotFmt>
        <c:idx val="3"/>
        <c:spPr>
          <a:solidFill>
            <a:schemeClr val="accent1"/>
          </a:solidFill>
          <a:ln>
            <a:noFill/>
          </a:ln>
          <a:effectLst/>
          <a:sp3d contourW="25400">
            <a:contourClr>
              <a:schemeClr val="lt1"/>
            </a:contourClr>
          </a:sp3d>
        </c:spPr>
        <c:dLbl>
          <c:idx val="0"/>
          <c:layout>
            <c:manualLayout>
              <c:x val="-0.1"/>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a:noFill/>
          </a:ln>
          <a:effectLst/>
          <a:sp3d contourW="25400">
            <a:contourClr>
              <a:schemeClr val="lt1"/>
            </a:contourClr>
          </a:sp3d>
        </c:spPr>
        <c:dLbl>
          <c:idx val="0"/>
          <c:layout>
            <c:manualLayout>
              <c:x val="-5.2777777777777805E-2"/>
              <c:y val="-7.4074074074074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solidFill>
            <a:schemeClr val="accent1"/>
          </a:solidFill>
          <a:ln>
            <a:noFill/>
          </a:ln>
          <a:effectLst/>
          <a:sp3d contourW="25400">
            <a:contourClr>
              <a:schemeClr val="lt1"/>
            </a:contourClr>
          </a:sp3d>
        </c:spPr>
        <c:dLbl>
          <c:idx val="0"/>
          <c:layout>
            <c:manualLayout>
              <c:x val="-7.7777777777777779E-2"/>
              <c:y val="1.851851851851851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a:no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560979877515309"/>
                  <c:h val="0.11673082531350248"/>
                </c:manualLayout>
              </c15:layout>
            </c:ext>
          </c:extLst>
        </c:dLbl>
      </c:pivotFmt>
      <c:pivotFmt>
        <c:idx val="7"/>
        <c:spPr>
          <a:solidFill>
            <a:schemeClr val="accent1"/>
          </a:solidFill>
          <a:ln>
            <a:no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a:noFill/>
          </a:ln>
          <a:effectLst/>
          <a:sp3d contourW="25400">
            <a:contourClr>
              <a:schemeClr val="lt1"/>
            </a:contourClr>
          </a:sp3d>
        </c:spPr>
        <c:dLbl>
          <c:idx val="0"/>
          <c:layout>
            <c:manualLayout>
              <c:x val="9.5833333333333326E-2"/>
              <c:y val="0.1481481481481481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3666010498687655E-2"/>
                  <c:h val="0.11673082531350248"/>
                </c:manualLayout>
              </c15:layout>
            </c:ext>
          </c:extLst>
        </c:dLbl>
      </c:pivotFmt>
      <c:pivotFmt>
        <c:idx val="9"/>
        <c:spPr>
          <a:solidFill>
            <a:schemeClr val="accent1"/>
          </a:solidFill>
          <a:ln>
            <a:no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560979877515309"/>
                  <c:h val="0.11673082531350248"/>
                </c:manualLayout>
              </c15:layout>
            </c:ext>
          </c:extLst>
        </c:dLbl>
      </c:pivotFmt>
      <c:pivotFmt>
        <c:idx val="10"/>
        <c:spPr>
          <a:solidFill>
            <a:schemeClr val="accent1"/>
          </a:solidFill>
          <a:ln>
            <a:noFill/>
          </a:ln>
          <a:effectLst/>
          <a:sp3d contourW="25400">
            <a:contourClr>
              <a:schemeClr val="lt1"/>
            </a:contourClr>
          </a:sp3d>
        </c:spPr>
        <c:dLbl>
          <c:idx val="0"/>
          <c:layout>
            <c:manualLayout>
              <c:x val="-7.7777777777777779E-2"/>
              <c:y val="1.851851851851851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a:noFill/>
          </a:ln>
          <a:effectLst/>
          <a:sp3d contourW="25400">
            <a:contourClr>
              <a:schemeClr val="lt1"/>
            </a:contourClr>
          </a:sp3d>
        </c:spPr>
        <c:dLbl>
          <c:idx val="0"/>
          <c:layout>
            <c:manualLayout>
              <c:x val="-0.1"/>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a:noFill/>
          </a:ln>
          <a:effectLst/>
          <a:sp3d contourW="25400">
            <a:contourClr>
              <a:schemeClr val="lt1"/>
            </a:contourClr>
          </a:sp3d>
        </c:spPr>
        <c:dLbl>
          <c:idx val="0"/>
          <c:layout>
            <c:manualLayout>
              <c:x val="-5.2777777777777805E-2"/>
              <c:y val="-7.4074074074074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a:noFill/>
          </a:ln>
          <a:effectLst/>
          <a:sp3d contourW="25400">
            <a:contourClr>
              <a:schemeClr val="lt1"/>
            </a:contourClr>
          </a:sp3d>
        </c:spPr>
        <c:dLbl>
          <c:idx val="0"/>
          <c:layout>
            <c:manualLayout>
              <c:x val="0.27500000000000002"/>
              <c:y val="-1.851851851851856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a:no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a:noFill/>
          </a:ln>
          <a:effectLst/>
          <a:sp3d contourW="25400">
            <a:contourClr>
              <a:schemeClr val="lt1"/>
            </a:contourClr>
          </a:sp3d>
        </c:spPr>
        <c:dLbl>
          <c:idx val="0"/>
          <c:layout>
            <c:manualLayout>
              <c:x val="9.5833333333333326E-2"/>
              <c:y val="0.1481481481481481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3666010498687655E-2"/>
                  <c:h val="0.11673082531350248"/>
                </c:manualLayout>
              </c15:layout>
            </c:ext>
          </c:extLst>
        </c:dLbl>
      </c:pivotFmt>
      <c:pivotFmt>
        <c:idx val="16"/>
        <c:spPr>
          <a:solidFill>
            <a:schemeClr val="accent1"/>
          </a:solidFill>
          <a:ln>
            <a:no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560979877515309"/>
                  <c:h val="0.11673082531350248"/>
                </c:manualLayout>
              </c15:layout>
            </c:ext>
          </c:extLst>
        </c:dLbl>
      </c:pivotFmt>
      <c:pivotFmt>
        <c:idx val="17"/>
        <c:spPr>
          <a:solidFill>
            <a:schemeClr val="accent1"/>
          </a:solidFill>
          <a:ln>
            <a:noFill/>
          </a:ln>
          <a:effectLst/>
          <a:sp3d contourW="25400">
            <a:contourClr>
              <a:schemeClr val="lt1"/>
            </a:contourClr>
          </a:sp3d>
        </c:spPr>
        <c:dLbl>
          <c:idx val="0"/>
          <c:layout>
            <c:manualLayout>
              <c:x val="-7.7777777777777779E-2"/>
              <c:y val="1.851851851851851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a:noFill/>
          </a:ln>
          <a:effectLst/>
          <a:sp3d contourW="25400">
            <a:contourClr>
              <a:schemeClr val="lt1"/>
            </a:contourClr>
          </a:sp3d>
        </c:spPr>
        <c:dLbl>
          <c:idx val="0"/>
          <c:layout>
            <c:manualLayout>
              <c:x val="-0.1"/>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a:noFill/>
          </a:ln>
          <a:effectLst/>
          <a:sp3d contourW="25400">
            <a:contourClr>
              <a:schemeClr val="lt1"/>
            </a:contourClr>
          </a:sp3d>
        </c:spPr>
        <c:dLbl>
          <c:idx val="0"/>
          <c:layout>
            <c:manualLayout>
              <c:x val="-5.2777777777777805E-2"/>
              <c:y val="-7.4074074074074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a:noFill/>
          </a:ln>
          <a:effectLst/>
          <a:sp3d contourW="25400">
            <a:contourClr>
              <a:schemeClr val="lt1"/>
            </a:contourClr>
          </a:sp3d>
        </c:spPr>
        <c:dLbl>
          <c:idx val="0"/>
          <c:layout>
            <c:manualLayout>
              <c:x val="0.27500000000000002"/>
              <c:y val="-1.851851851851856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Sheet1!$B$3</c:f>
              <c:strCache>
                <c:ptCount val="1"/>
                <c:pt idx="0">
                  <c:v>Total</c:v>
                </c:pt>
              </c:strCache>
            </c:strRef>
          </c:tx>
          <c:dPt>
            <c:idx val="0"/>
            <c:bubble3D val="0"/>
            <c:spPr>
              <a:solidFill>
                <a:schemeClr val="tx2">
                  <a:lumMod val="50000"/>
                  <a:lumOff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AB6-4DC1-92B9-54CC53EB251E}"/>
              </c:ext>
            </c:extLst>
          </c:dPt>
          <c:dPt>
            <c:idx val="1"/>
            <c:bubble3D val="0"/>
            <c:spPr>
              <a:solidFill>
                <a:schemeClr val="accent3">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AB6-4DC1-92B9-54CC53EB251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AB6-4DC1-92B9-54CC53EB251E}"/>
              </c:ext>
            </c:extLst>
          </c:dPt>
          <c:dPt>
            <c:idx val="3"/>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AB6-4DC1-92B9-54CC53EB251E}"/>
              </c:ext>
            </c:extLst>
          </c:dPt>
          <c:dPt>
            <c:idx val="4"/>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FAB6-4DC1-92B9-54CC53EB251E}"/>
              </c:ext>
            </c:extLst>
          </c:dPt>
          <c:dPt>
            <c:idx val="5"/>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FAB6-4DC1-92B9-54CC53EB251E}"/>
              </c:ext>
            </c:extLst>
          </c:dPt>
          <c:dLbls>
            <c:dLbl>
              <c:idx val="0"/>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AB6-4DC1-92B9-54CC53EB251E}"/>
                </c:ext>
              </c:extLst>
            </c:dLbl>
            <c:dLbl>
              <c:idx val="1"/>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7BABFC42-3223-472A-92CD-A6F87B5FF3DE}" type="CATEGORYNAME">
                      <a:rPr lang="en-US" sz="1600">
                        <a:solidFill>
                          <a:schemeClr val="tx1"/>
                        </a:solidFill>
                      </a:rPr>
                      <a:pPr>
                        <a:defRPr sz="1600">
                          <a:solidFill>
                            <a:schemeClr val="tx1"/>
                          </a:solidFill>
                        </a:defRPr>
                      </a:pPr>
                      <a:t>[CATEGORY NAME]</a:t>
                    </a:fld>
                    <a:r>
                      <a:rPr lang="en-US" sz="1600" baseline="0">
                        <a:solidFill>
                          <a:schemeClr val="tx1"/>
                        </a:solidFill>
                      </a:rPr>
                      <a:t>
</a:t>
                    </a:r>
                    <a:fld id="{E91F3C49-2D08-487C-B65E-BE2BDBBA3CDA}" type="PERCENTAGE">
                      <a:rPr lang="en-US" sz="1600" baseline="0">
                        <a:solidFill>
                          <a:schemeClr val="tx1"/>
                        </a:solidFill>
                      </a:rPr>
                      <a:pPr>
                        <a:defRPr sz="1600">
                          <a:solidFill>
                            <a:schemeClr val="tx1"/>
                          </a:solidFill>
                        </a:defRPr>
                      </a:pPr>
                      <a:t>[PERCENTAGE]</a:t>
                    </a:fld>
                    <a:endParaRPr lang="en-US" sz="1600" baseline="0">
                      <a:solidFill>
                        <a:schemeClr val="tx1"/>
                      </a:solidFill>
                    </a:endParaRPr>
                  </a:p>
                </c:rich>
              </c:tx>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FAB6-4DC1-92B9-54CC53EB251E}"/>
                </c:ext>
              </c:extLst>
            </c:dLbl>
            <c:dLbl>
              <c:idx val="2"/>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FAB6-4DC1-92B9-54CC53EB251E}"/>
                </c:ext>
              </c:extLst>
            </c:dLbl>
            <c:dLbl>
              <c:idx val="3"/>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FAB6-4DC1-92B9-54CC53EB251E}"/>
                </c:ext>
              </c:extLst>
            </c:dLbl>
            <c:dLbl>
              <c:idx val="4"/>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953966A7-6D11-40B5-88D2-091AF070BC29}" type="CATEGORYNAME">
                      <a:rPr lang="en-US" sz="1600">
                        <a:solidFill>
                          <a:schemeClr val="tx1"/>
                        </a:solidFill>
                      </a:rPr>
                      <a:pPr>
                        <a:defRPr sz="1600">
                          <a:solidFill>
                            <a:schemeClr val="tx1"/>
                          </a:solidFill>
                        </a:defRPr>
                      </a:pPr>
                      <a:t>[CATEGORY NAME]</a:t>
                    </a:fld>
                    <a:r>
                      <a:rPr lang="en-US" sz="1600" baseline="0"/>
                      <a:t>
</a:t>
                    </a:r>
                    <a:fld id="{BDDEADD7-F0F5-445D-ACB3-A7CDB5021F58}" type="PERCENTAGE">
                      <a:rPr lang="en-US" sz="1600" baseline="0">
                        <a:solidFill>
                          <a:schemeClr val="tx1"/>
                        </a:solidFill>
                      </a:rPr>
                      <a:pPr>
                        <a:defRPr sz="1600">
                          <a:solidFill>
                            <a:schemeClr val="tx1"/>
                          </a:solidFill>
                        </a:defRPr>
                      </a:pPr>
                      <a:t>[PERCENTAGE]</a:t>
                    </a:fld>
                    <a:endParaRPr lang="en-US" sz="1600" baseline="0"/>
                  </a:p>
                </c:rich>
              </c:tx>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AB6-4DC1-92B9-54CC53EB251E}"/>
                </c:ext>
              </c:extLst>
            </c:dLbl>
            <c:dLbl>
              <c:idx val="5"/>
              <c:layout>
                <c:manualLayout>
                  <c:x val="0.13333333333333333"/>
                  <c:y val="-4.6296296296296294E-3"/>
                </c:manualLayout>
              </c:layout>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FAB6-4DC1-92B9-54CC53EB251E}"/>
                </c:ext>
              </c:extLst>
            </c:dLbl>
            <c:spPr>
              <a:solidFill>
                <a:sysClr val="window" lastClr="FFFFFF"/>
              </a:solidFill>
              <a:ln>
                <a:solidFill>
                  <a:srgbClr val="0E2841">
                    <a:lumMod val="50000"/>
                    <a:lumOff val="50000"/>
                  </a:srgb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Sheet1!$A$4:$A$10</c:f>
              <c:strCache>
                <c:ptCount val="6"/>
                <c:pt idx="0">
                  <c:v>FAIR</c:v>
                </c:pt>
                <c:pt idx="1">
                  <c:v>GOOD</c:v>
                </c:pt>
                <c:pt idx="2">
                  <c:v>LAND</c:v>
                </c:pt>
                <c:pt idx="3">
                  <c:v>POOR</c:v>
                </c:pt>
                <c:pt idx="4">
                  <c:v>VERY GOOD</c:v>
                </c:pt>
                <c:pt idx="5">
                  <c:v>VERY POOR</c:v>
                </c:pt>
              </c:strCache>
            </c:strRef>
          </c:cat>
          <c:val>
            <c:numRef>
              <c:f>Sheet1!$B$4:$B$10</c:f>
              <c:numCache>
                <c:formatCode>General</c:formatCode>
                <c:ptCount val="6"/>
                <c:pt idx="0">
                  <c:v>11560</c:v>
                </c:pt>
                <c:pt idx="1">
                  <c:v>6737</c:v>
                </c:pt>
                <c:pt idx="2">
                  <c:v>1179</c:v>
                </c:pt>
                <c:pt idx="3">
                  <c:v>3683</c:v>
                </c:pt>
                <c:pt idx="4">
                  <c:v>2253</c:v>
                </c:pt>
                <c:pt idx="5">
                  <c:v>958</c:v>
                </c:pt>
              </c:numCache>
            </c:numRef>
          </c:val>
          <c:extLst>
            <c:ext xmlns:c16="http://schemas.microsoft.com/office/drawing/2014/chart" uri="{C3380CC4-5D6E-409C-BE32-E72D297353CC}">
              <c16:uniqueId val="{0000000C-FAB6-4DC1-92B9-54CC53EB251E}"/>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en-US"/>
          </a:p>
        </p:txBody>
      </p:sp>
      <p:sp>
        <p:nvSpPr>
          <p:cNvPr id="3" name="Date Placeholder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63AB512D-0453-4B93-944F-7D1F912ACA82}" type="datetimeFigureOut">
              <a:rPr lang="en-US" smtClean="0"/>
              <a:t>3/26/2025</a:t>
            </a:fld>
            <a:endParaRPr lang="en-US"/>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83759" tIns="41880" rIns="83759" bIns="41880" rtlCol="0" anchor="ctr"/>
          <a:lstStyle/>
          <a:p>
            <a:endParaRPr lang="en-US" dirty="0"/>
          </a:p>
        </p:txBody>
      </p:sp>
      <p:sp>
        <p:nvSpPr>
          <p:cNvPr id="5" name="Notes Placehold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en-US"/>
          </a:p>
        </p:txBody>
      </p:sp>
      <p:sp>
        <p:nvSpPr>
          <p:cNvPr id="7" name="Slide Number Placehold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D99C87FC-39E4-4539-A48C-3D462711C8E7}" type="slidenum">
              <a:rPr lang="en-US" smtClean="0"/>
              <a:t>‹#›</a:t>
            </a:fld>
            <a:endParaRPr lang="en-US"/>
          </a:p>
        </p:txBody>
      </p:sp>
    </p:spTree>
    <p:extLst>
      <p:ext uri="{BB962C8B-B14F-4D97-AF65-F5344CB8AC3E}">
        <p14:creationId xmlns:p14="http://schemas.microsoft.com/office/powerpoint/2010/main" val="239358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0488" y="742950"/>
            <a:ext cx="6616700" cy="3722688"/>
          </a:xfrm>
          <a:noFill/>
          <a:ln>
            <a:solidFill>
              <a:srgbClr val="000000"/>
            </a:solidFill>
            <a:miter lim="800000"/>
            <a:headEnd/>
            <a:tailEnd/>
          </a:ln>
        </p:spPr>
      </p:sp>
      <p:sp>
        <p:nvSpPr>
          <p:cNvPr id="23554" name="Rectangle 3"/>
          <p:cNvSpPr>
            <a:spLocks noGrp="1"/>
          </p:cNvSpPr>
          <p:nvPr>
            <p:ph type="body" idx="1"/>
          </p:nvPr>
        </p:nvSpPr>
        <p:spPr bwMode="auto">
          <a:xfrm>
            <a:off x="906357" y="4715154"/>
            <a:ext cx="4984962" cy="3734553"/>
          </a:xfrm>
          <a:noFill/>
        </p:spPr>
        <p:txBody>
          <a:bodyPr wrap="square" numCol="1" anchor="t" anchorCtr="0" compatLnSpc="1">
            <a:prstTxWarp prst="textNoShape">
              <a:avLst/>
            </a:prstTxWarp>
          </a:bodyPr>
          <a:lstStyle/>
          <a:p>
            <a:r>
              <a:rPr lang="en-US"/>
              <a:t>Do we have a slide without the transfer arrows?</a:t>
            </a:r>
          </a:p>
          <a:p>
            <a:r>
              <a:rPr lang="en-US"/>
              <a:t>Add to slides</a:t>
            </a:r>
          </a:p>
        </p:txBody>
      </p:sp>
    </p:spTree>
    <p:extLst>
      <p:ext uri="{BB962C8B-B14F-4D97-AF65-F5344CB8AC3E}">
        <p14:creationId xmlns:p14="http://schemas.microsoft.com/office/powerpoint/2010/main" val="328367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defRPr/>
            </a:pPr>
            <a:endParaRPr lang="en-US" sz="2900"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65887">
              <a:defRPr/>
            </a:pPr>
            <a:fld id="{352B9801-BDED-456F-A796-CB3FDAA513ED}" type="slidenum">
              <a:rPr lang="en-US">
                <a:solidFill>
                  <a:prstClr val="black"/>
                </a:solidFill>
              </a:rPr>
              <a:pPr defTabSz="465887">
                <a:defRPr/>
              </a:pPr>
              <a:t>11</a:t>
            </a:fld>
            <a:endParaRPr lang="en-US">
              <a:solidFill>
                <a:prstClr val="black"/>
              </a:solidFill>
            </a:endParaRPr>
          </a:p>
        </p:txBody>
      </p:sp>
    </p:spTree>
    <p:extLst>
      <p:ext uri="{BB962C8B-B14F-4D97-AF65-F5344CB8AC3E}">
        <p14:creationId xmlns:p14="http://schemas.microsoft.com/office/powerpoint/2010/main" val="211051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32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5"/>
            <a:ext cx="12100084" cy="126047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72227" y="1764667"/>
            <a:ext cx="12100084" cy="4991131"/>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BA9C56-A42C-FCE5-0504-40817C2D3C8A}"/>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5" name="Footer Placeholder 4">
            <a:extLst>
              <a:ext uri="{FF2B5EF4-FFF2-40B4-BE49-F238E27FC236}">
                <a16:creationId xmlns:a16="http://schemas.microsoft.com/office/drawing/2014/main" id="{6492A21F-2F96-23AB-0468-CAA84A8CE15C}"/>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19E4D3D4-6C2E-DCD2-5559-2122A2C47A83}"/>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026F00CE-B748-4E41-BDF2-744845E25957}" type="slidenum">
              <a:rPr lang="en-US" altLang="en-US" smtClean="0"/>
              <a:pPr>
                <a:defRPr/>
              </a:pPr>
              <a:t>‹#›</a:t>
            </a:fld>
            <a:endParaRPr lang="en-US" altLang="en-US" dirty="0"/>
          </a:p>
        </p:txBody>
      </p:sp>
    </p:spTree>
    <p:extLst>
      <p:ext uri="{BB962C8B-B14F-4D97-AF65-F5344CB8AC3E}">
        <p14:creationId xmlns:p14="http://schemas.microsoft.com/office/powerpoint/2010/main" val="168643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7290" y="302866"/>
            <a:ext cx="3025021" cy="6452932"/>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72227" y="302866"/>
            <a:ext cx="8850988" cy="6452932"/>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00FBB9-CE33-6CE7-BFDF-30097BA15006}"/>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5" name="Footer Placeholder 4">
            <a:extLst>
              <a:ext uri="{FF2B5EF4-FFF2-40B4-BE49-F238E27FC236}">
                <a16:creationId xmlns:a16="http://schemas.microsoft.com/office/drawing/2014/main" id="{B8759870-A3BF-AE89-8AD4-DFF714D62F07}"/>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ADDADCB4-B061-435F-2C83-9950F145F507}"/>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598F7FE1-462A-4D00-AD33-756674AB558E}" type="slidenum">
              <a:rPr lang="en-US" altLang="en-US" smtClean="0"/>
              <a:pPr>
                <a:defRPr/>
              </a:pPr>
              <a:t>‹#›</a:t>
            </a:fld>
            <a:endParaRPr lang="en-US" altLang="en-US" dirty="0"/>
          </a:p>
        </p:txBody>
      </p:sp>
    </p:spTree>
    <p:extLst>
      <p:ext uri="{BB962C8B-B14F-4D97-AF65-F5344CB8AC3E}">
        <p14:creationId xmlns:p14="http://schemas.microsoft.com/office/powerpoint/2010/main" val="97625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E2EA96-7EB7-58D2-2D32-45523A89D432}"/>
              </a:ext>
            </a:extLst>
          </p:cNvPr>
          <p:cNvSpPr>
            <a:spLocks noGrp="1"/>
          </p:cNvSpPr>
          <p:nvPr>
            <p:ph type="dt" sz="half" idx="10"/>
          </p:nvPr>
        </p:nvSpPr>
        <p:spPr>
          <a:xfrm>
            <a:off x="0" y="0"/>
            <a:ext cx="0" cy="0"/>
          </a:xfrm>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E5D48D96-073A-0407-D14E-2001DD384B87}"/>
              </a:ext>
            </a:extLst>
          </p:cNvPr>
          <p:cNvSpPr>
            <a:spLocks noGrp="1"/>
          </p:cNvSpPr>
          <p:nvPr>
            <p:ph type="ftr" sz="quarter" idx="11"/>
          </p:nvPr>
        </p:nvSpPr>
        <p:spPr>
          <a:xfrm>
            <a:off x="0" y="0"/>
            <a:ext cx="0" cy="0"/>
          </a:xfr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41EBBBDE-86EC-A16C-9142-BC752D327762}"/>
              </a:ext>
            </a:extLst>
          </p:cNvPr>
          <p:cNvSpPr>
            <a:spLocks noGrp="1"/>
          </p:cNvSpPr>
          <p:nvPr>
            <p:ph type="sldNum" sz="quarter" idx="12"/>
          </p:nvPr>
        </p:nvSpPr>
        <p:spPr>
          <a:xfrm>
            <a:off x="0" y="0"/>
            <a:ext cx="0" cy="0"/>
          </a:xfrm>
        </p:spPr>
        <p:txBody>
          <a:bodyPr/>
          <a:lstStyle>
            <a:lvl1pPr defTabSz="1008309" fontAlgn="auto">
              <a:spcBef>
                <a:spcPts val="0"/>
              </a:spcBef>
              <a:spcAft>
                <a:spcPts val="0"/>
              </a:spcAft>
              <a:defRPr>
                <a:solidFill>
                  <a:prstClr val="black"/>
                </a:solidFill>
              </a:defRPr>
            </a:lvl1pPr>
          </a:lstStyle>
          <a:p>
            <a:pPr>
              <a:defRPr/>
            </a:pPr>
            <a:fld id="{92579D78-BB89-4D71-ADAB-4694330E8F19}" type="slidenum">
              <a:rPr lang="en-US" altLang="en-US"/>
              <a:pPr>
                <a:defRPr/>
              </a:pPr>
              <a:t>‹#›</a:t>
            </a:fld>
            <a:endParaRPr lang="en-US" altLang="en-US"/>
          </a:p>
        </p:txBody>
      </p:sp>
    </p:spTree>
    <p:extLst>
      <p:ext uri="{BB962C8B-B14F-4D97-AF65-F5344CB8AC3E}">
        <p14:creationId xmlns:p14="http://schemas.microsoft.com/office/powerpoint/2010/main" val="324749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8A3563-5B71-9D44-8AB1-98C61B5D4557}"/>
              </a:ext>
            </a:extLst>
          </p:cNvPr>
          <p:cNvPicPr>
            <a:picLocks noChangeAspect="1"/>
          </p:cNvPicPr>
          <p:nvPr userDrawn="1"/>
        </p:nvPicPr>
        <p:blipFill>
          <a:blip r:embed="rId2"/>
          <a:stretch>
            <a:fillRect/>
          </a:stretch>
        </p:blipFill>
        <p:spPr>
          <a:xfrm>
            <a:off x="1" y="0"/>
            <a:ext cx="12469336" cy="7562850"/>
          </a:xfrm>
          <a:prstGeom prst="rect">
            <a:avLst/>
          </a:prstGeom>
        </p:spPr>
      </p:pic>
      <p:sp>
        <p:nvSpPr>
          <p:cNvPr id="9" name="Title 8">
            <a:extLst>
              <a:ext uri="{FF2B5EF4-FFF2-40B4-BE49-F238E27FC236}">
                <a16:creationId xmlns:a16="http://schemas.microsoft.com/office/drawing/2014/main" id="{54BC1754-DBC9-D444-8068-F7A491BEF7C3}"/>
              </a:ext>
            </a:extLst>
          </p:cNvPr>
          <p:cNvSpPr>
            <a:spLocks noGrp="1"/>
          </p:cNvSpPr>
          <p:nvPr>
            <p:ph type="title" hasCustomPrompt="1"/>
          </p:nvPr>
        </p:nvSpPr>
        <p:spPr>
          <a:xfrm>
            <a:off x="3266455" y="226590"/>
            <a:ext cx="9841970" cy="829916"/>
          </a:xfrm>
        </p:spPr>
        <p:txBody>
          <a:bodyPr/>
          <a:lstStyle>
            <a:lvl1pPr>
              <a:defRPr b="1">
                <a:latin typeface="Arial" panose="020B0604020202020204" pitchFamily="34" charset="0"/>
              </a:defRPr>
            </a:lvl1pPr>
          </a:lstStyle>
          <a:p>
            <a:r>
              <a:rPr lang="en-GB" dirty="0"/>
              <a:t>Image</a:t>
            </a:r>
            <a:endParaRPr lang="en-US" dirty="0"/>
          </a:p>
        </p:txBody>
      </p:sp>
      <p:sp>
        <p:nvSpPr>
          <p:cNvPr id="6" name="Content Placeholder 2">
            <a:extLst>
              <a:ext uri="{FF2B5EF4-FFF2-40B4-BE49-F238E27FC236}">
                <a16:creationId xmlns:a16="http://schemas.microsoft.com/office/drawing/2014/main" id="{CDEEB2E3-9326-A24D-8147-1E56D85C5809}"/>
              </a:ext>
            </a:extLst>
          </p:cNvPr>
          <p:cNvSpPr>
            <a:spLocks noGrp="1"/>
          </p:cNvSpPr>
          <p:nvPr>
            <p:ph sz="half" idx="1"/>
          </p:nvPr>
        </p:nvSpPr>
        <p:spPr>
          <a:xfrm>
            <a:off x="3266456" y="1283094"/>
            <a:ext cx="9841969" cy="5772360"/>
          </a:xfrm>
        </p:spPr>
        <p:txBody>
          <a:bodyPr/>
          <a:lstStyle>
            <a:lvl1pPr marL="0" indent="0">
              <a:buNone/>
              <a:defRPr>
                <a:latin typeface="Arial" panose="020B0604020202020204" pitchFamily="34" charset="0"/>
              </a:defRPr>
            </a:lvl1pPr>
          </a:lstStyle>
          <a:p>
            <a:pPr lvl="0"/>
            <a:r>
              <a:rPr lang="en-GB" dirty="0"/>
              <a:t>Click to edit Master text styles</a:t>
            </a:r>
          </a:p>
        </p:txBody>
      </p:sp>
      <p:sp>
        <p:nvSpPr>
          <p:cNvPr id="7" name="Slide Number Placeholder 5">
            <a:extLst>
              <a:ext uri="{FF2B5EF4-FFF2-40B4-BE49-F238E27FC236}">
                <a16:creationId xmlns:a16="http://schemas.microsoft.com/office/drawing/2014/main" id="{A2F4B773-2453-4628-8443-50B530BE7CEE}"/>
              </a:ext>
            </a:extLst>
          </p:cNvPr>
          <p:cNvSpPr>
            <a:spLocks noGrp="1"/>
          </p:cNvSpPr>
          <p:nvPr>
            <p:ph type="sldNum" sz="quarter" idx="4"/>
          </p:nvPr>
        </p:nvSpPr>
        <p:spPr>
          <a:xfrm>
            <a:off x="12611354" y="7107827"/>
            <a:ext cx="497070" cy="402652"/>
          </a:xfrm>
          <a:prstGeom prst="rect">
            <a:avLst/>
          </a:prstGeom>
        </p:spPr>
        <p:txBody>
          <a:bodyPr vert="horz" lIns="91440" tIns="45720" rIns="91440" bIns="45720" rtlCol="0" anchor="ctr"/>
          <a:lstStyle>
            <a:lvl1pPr algn="r">
              <a:defRPr sz="1323" b="1">
                <a:solidFill>
                  <a:schemeClr val="tx1"/>
                </a:solidFill>
              </a:defRPr>
            </a:lvl1pPr>
          </a:lstStyle>
          <a:p>
            <a:fld id="{9823398F-CDCC-1747-A342-AC569435ECF3}" type="slidenum">
              <a:rPr lang="en-US" smtClean="0"/>
              <a:pPr/>
              <a:t>‹#›</a:t>
            </a:fld>
            <a:endParaRPr lang="en-US" dirty="0"/>
          </a:p>
        </p:txBody>
      </p:sp>
    </p:spTree>
    <p:extLst>
      <p:ext uri="{BB962C8B-B14F-4D97-AF65-F5344CB8AC3E}">
        <p14:creationId xmlns:p14="http://schemas.microsoft.com/office/powerpoint/2010/main" val="106435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227" y="807055"/>
            <a:ext cx="12100084" cy="756286"/>
          </a:xfrm>
          <a:prstGeom prst="rect">
            <a:avLst/>
          </a:prstGeom>
        </p:spPr>
        <p:txBody>
          <a:bodyPr/>
          <a:lstStyle>
            <a:lvl1pPr>
              <a:defRPr sz="231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72227" y="1764668"/>
            <a:ext cx="12100084" cy="4991131"/>
          </a:xfrm>
          <a:prstGeom prst="rect">
            <a:avLst/>
          </a:prstGeom>
        </p:spPr>
        <p:txBody>
          <a:bodyPr/>
          <a:lstStyle>
            <a:lvl1pPr>
              <a:defRPr sz="1489">
                <a:latin typeface="Arial" panose="020B0604020202020204" pitchFamily="34" charset="0"/>
                <a:cs typeface="Arial" panose="020B0604020202020204" pitchFamily="34" charset="0"/>
              </a:defRPr>
            </a:lvl1pPr>
            <a:lvl2pPr>
              <a:defRPr sz="1489">
                <a:latin typeface="Arial" panose="020B0604020202020204" pitchFamily="34" charset="0"/>
                <a:cs typeface="Arial" panose="020B0604020202020204" pitchFamily="34" charset="0"/>
              </a:defRPr>
            </a:lvl2pPr>
            <a:lvl3pPr>
              <a:defRPr sz="1489">
                <a:latin typeface="Arial" panose="020B0604020202020204" pitchFamily="34" charset="0"/>
                <a:cs typeface="Arial" panose="020B0604020202020204" pitchFamily="34" charset="0"/>
              </a:defRPr>
            </a:lvl3pPr>
            <a:lvl4pPr>
              <a:defRPr sz="1489">
                <a:latin typeface="Arial" panose="020B0604020202020204" pitchFamily="34" charset="0"/>
                <a:cs typeface="Arial" panose="020B0604020202020204" pitchFamily="34" charset="0"/>
              </a:defRPr>
            </a:lvl4pPr>
            <a:lvl5pPr>
              <a:defRPr sz="1489">
                <a:latin typeface="Arial" panose="020B0604020202020204" pitchFamily="34" charset="0"/>
                <a:cs typeface="Arial" panose="020B0604020202020204" pitchFamily="34" charset="0"/>
              </a:defRPr>
            </a:lvl5pPr>
            <a:lvl6pPr>
              <a:defRPr sz="1489"/>
            </a:lvl6pPr>
            <a:lvl7pPr>
              <a:defRPr sz="1489"/>
            </a:lvl7pPr>
            <a:lvl8pPr>
              <a:defRPr sz="1489"/>
            </a:lvl8pPr>
            <a:lvl9pPr>
              <a:defRPr sz="14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B3A0314-6D86-E876-600F-EF3E7E13DDA9}"/>
              </a:ext>
            </a:extLst>
          </p:cNvPr>
          <p:cNvSpPr>
            <a:spLocks noGrp="1"/>
          </p:cNvSpPr>
          <p:nvPr>
            <p:ph type="dt" sz="half" idx="10"/>
          </p:nvPr>
        </p:nvSpPr>
        <p:spPr>
          <a:xfrm>
            <a:off x="672227" y="7009644"/>
            <a:ext cx="3137059" cy="402652"/>
          </a:xfrm>
          <a:prstGeom prst="rect">
            <a:avLst/>
          </a:prstGeom>
        </p:spPr>
        <p:txBody>
          <a:bodyPr vert="horz" wrap="square" lIns="91440" tIns="45720" rIns="91440" bIns="45720" numCol="1" anchor="t" anchorCtr="0" compatLnSpc="1">
            <a:prstTxWarp prst="textNoShape">
              <a:avLst/>
            </a:prstTxWarp>
          </a:bodyPr>
          <a:lstStyle>
            <a:lvl1pPr>
              <a:defRPr sz="1489">
                <a:latin typeface="Arial" panose="020B0604020202020204" pitchFamily="34"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B2212B1D-1EC8-1044-82BE-51973DA60FC4}"/>
              </a:ext>
            </a:extLst>
          </p:cNvPr>
          <p:cNvSpPr>
            <a:spLocks noGrp="1"/>
          </p:cNvSpPr>
          <p:nvPr>
            <p:ph type="ftr" sz="quarter" idx="11"/>
          </p:nvPr>
        </p:nvSpPr>
        <p:spPr>
          <a:xfrm>
            <a:off x="4593551" y="7009644"/>
            <a:ext cx="4257437" cy="402652"/>
          </a:xfrm>
          <a:prstGeom prst="rect">
            <a:avLst/>
          </a:prstGeom>
        </p:spPr>
        <p:txBody>
          <a:bodyPr/>
          <a:lstStyle>
            <a:lvl1pPr fontAlgn="auto">
              <a:spcBef>
                <a:spcPts val="0"/>
              </a:spcBef>
              <a:spcAft>
                <a:spcPts val="0"/>
              </a:spcAft>
              <a:defRPr sz="1489">
                <a:latin typeface="Arial" panose="020B0604020202020204" pitchFamily="34"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2DF1E325-653D-8C27-983E-655B12A86EB9}"/>
              </a:ext>
            </a:extLst>
          </p:cNvPr>
          <p:cNvSpPr>
            <a:spLocks noGrp="1"/>
          </p:cNvSpPr>
          <p:nvPr>
            <p:ph type="sldNum" sz="quarter" idx="12"/>
          </p:nvPr>
        </p:nvSpPr>
        <p:spPr>
          <a:xfrm>
            <a:off x="9635252" y="7009644"/>
            <a:ext cx="3137059" cy="402652"/>
          </a:xfrm>
          <a:prstGeom prst="rect">
            <a:avLst/>
          </a:prstGeom>
        </p:spPr>
        <p:txBody>
          <a:bodyPr vert="horz" wrap="square" lIns="91440" tIns="45720" rIns="91440" bIns="45720" numCol="1" anchor="t" anchorCtr="0" compatLnSpc="1">
            <a:prstTxWarp prst="textNoShape">
              <a:avLst/>
            </a:prstTxWarp>
          </a:bodyPr>
          <a:lstStyle>
            <a:lvl1pPr>
              <a:defRPr sz="1489">
                <a:latin typeface="Arial" panose="020B0604020202020204" pitchFamily="34" charset="0"/>
              </a:defRPr>
            </a:lvl1pPr>
          </a:lstStyle>
          <a:p>
            <a:fld id="{917FFACC-2193-42B5-A918-BB67A792B44A}" type="slidenum">
              <a:rPr lang="en-US" altLang="en-US" smtClean="0"/>
              <a:pPr/>
              <a:t>‹#›</a:t>
            </a:fld>
            <a:endParaRPr lang="en-US" altLang="en-US" dirty="0"/>
          </a:p>
        </p:txBody>
      </p:sp>
    </p:spTree>
    <p:extLst>
      <p:ext uri="{BB962C8B-B14F-4D97-AF65-F5344CB8AC3E}">
        <p14:creationId xmlns:p14="http://schemas.microsoft.com/office/powerpoint/2010/main" val="371223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227" y="807054"/>
            <a:ext cx="12100084" cy="756286"/>
          </a:xfrm>
          <a:prstGeom prst="rect">
            <a:avLst/>
          </a:prstGeom>
        </p:spPr>
        <p:txBody>
          <a:bodyPr/>
          <a:lstStyle>
            <a:lvl1pPr>
              <a:defRPr sz="3088" b="1">
                <a:latin typeface="Arial" panose="020B060402020202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72227" y="1764667"/>
            <a:ext cx="12100084" cy="4991131"/>
          </a:xfrm>
          <a:prstGeom prst="rect">
            <a:avLst/>
          </a:prstGeom>
        </p:spPr>
        <p:txBody>
          <a:bodyPr/>
          <a:lstStyle>
            <a:lvl1pPr>
              <a:defRPr sz="1985">
                <a:latin typeface="Arial" panose="020B0604020202020204" pitchFamily="34" charset="0"/>
                <a:cs typeface="Calibri" panose="020F0502020204030204" pitchFamily="34" charset="0"/>
              </a:defRPr>
            </a:lvl1pPr>
            <a:lvl2pPr>
              <a:defRPr sz="1985">
                <a:latin typeface="Arial" panose="020B0604020202020204" pitchFamily="34" charset="0"/>
                <a:cs typeface="Calibri" panose="020F0502020204030204" pitchFamily="34" charset="0"/>
              </a:defRPr>
            </a:lvl2pPr>
            <a:lvl3pPr>
              <a:defRPr sz="1985">
                <a:latin typeface="Arial" panose="020B0604020202020204" pitchFamily="34" charset="0"/>
                <a:cs typeface="Calibri" panose="020F0502020204030204" pitchFamily="34" charset="0"/>
              </a:defRPr>
            </a:lvl3pPr>
            <a:lvl4pPr>
              <a:defRPr sz="1985">
                <a:latin typeface="Arial" panose="020B0604020202020204" pitchFamily="34" charset="0"/>
                <a:cs typeface="Calibri" panose="020F0502020204030204" pitchFamily="34" charset="0"/>
              </a:defRPr>
            </a:lvl4pPr>
            <a:lvl5pPr>
              <a:defRPr sz="1985">
                <a:latin typeface="Arial" panose="020B0604020202020204" pitchFamily="34" charset="0"/>
                <a:cs typeface="Calibri" panose="020F0502020204030204" pitchFamily="34" charset="0"/>
              </a:defRPr>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B3A0314-6D86-E876-600F-EF3E7E13DDA9}"/>
              </a:ext>
            </a:extLst>
          </p:cNvPr>
          <p:cNvSpPr>
            <a:spLocks noGrp="1"/>
          </p:cNvSpPr>
          <p:nvPr>
            <p:ph type="dt" sz="half" idx="10"/>
          </p:nvPr>
        </p:nvSpPr>
        <p:spPr>
          <a:xfrm>
            <a:off x="672227" y="7009643"/>
            <a:ext cx="3137059" cy="402652"/>
          </a:xfrm>
          <a:prstGeom prst="rect">
            <a:avLst/>
          </a:prstGeom>
        </p:spPr>
        <p:txBody>
          <a:bodyPr vert="horz" wrap="square" lIns="91440" tIns="45720" rIns="91440" bIns="45720" numCol="1" anchor="t" anchorCtr="0" compatLnSpc="1">
            <a:prstTxWarp prst="textNoShape">
              <a:avLst/>
            </a:prstTxWarp>
          </a:bodyPr>
          <a:lstStyle>
            <a:lvl1pPr>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B2212B1D-1EC8-1044-82BE-51973DA60FC4}"/>
              </a:ext>
            </a:extLst>
          </p:cNvPr>
          <p:cNvSpPr>
            <a:spLocks noGrp="1"/>
          </p:cNvSpPr>
          <p:nvPr>
            <p:ph type="ftr" sz="quarter" idx="11"/>
          </p:nvPr>
        </p:nvSpPr>
        <p:spPr>
          <a:xfrm>
            <a:off x="4593551" y="7009643"/>
            <a:ext cx="4257437" cy="402652"/>
          </a:xfrm>
          <a:prstGeom prst="rect">
            <a:avLst/>
          </a:prstGeom>
        </p:spPr>
        <p:txBody>
          <a:bodyPr/>
          <a:lstStyle>
            <a:lvl1pPr fontAlgn="auto">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2DF1E325-653D-8C27-983E-655B12A86EB9}"/>
              </a:ext>
            </a:extLst>
          </p:cNvPr>
          <p:cNvSpPr>
            <a:spLocks noGrp="1"/>
          </p:cNvSpPr>
          <p:nvPr>
            <p:ph type="sldNum" sz="quarter" idx="12"/>
          </p:nvPr>
        </p:nvSpPr>
        <p:spPr>
          <a:xfrm>
            <a:off x="9635252" y="7009643"/>
            <a:ext cx="3137059" cy="402652"/>
          </a:xfrm>
          <a:prstGeom prst="rect">
            <a:avLst/>
          </a:prstGeom>
        </p:spPr>
        <p:txBody>
          <a:bodyPr vert="horz" wrap="square" lIns="91440" tIns="45720" rIns="91440" bIns="45720" numCol="1" anchor="t" anchorCtr="0" compatLnSpc="1">
            <a:prstTxWarp prst="textNoShape">
              <a:avLst/>
            </a:prstTxWarp>
          </a:bodyPr>
          <a:lstStyle>
            <a:lvl1pPr>
              <a:defRPr sz="1985">
                <a:latin typeface="Arial" panose="020B0604020202020204" pitchFamily="34" charset="0"/>
              </a:defRPr>
            </a:lvl1pPr>
          </a:lstStyle>
          <a:p>
            <a:fld id="{917FFACC-2193-42B5-A918-BB67A792B44A}" type="slidenum">
              <a:rPr lang="en-US" altLang="en-US" smtClean="0"/>
              <a:pPr/>
              <a:t>‹#›</a:t>
            </a:fld>
            <a:endParaRPr lang="en-US" altLang="en-US" dirty="0"/>
          </a:p>
        </p:txBody>
      </p:sp>
    </p:spTree>
    <p:extLst>
      <p:ext uri="{BB962C8B-B14F-4D97-AF65-F5344CB8AC3E}">
        <p14:creationId xmlns:p14="http://schemas.microsoft.com/office/powerpoint/2010/main" val="226976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TERING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357E1-C9B8-4708-98F6-5918A08D9DFC}"/>
              </a:ext>
            </a:extLst>
          </p:cNvPr>
          <p:cNvSpPr txBox="1"/>
          <p:nvPr userDrawn="1"/>
        </p:nvSpPr>
        <p:spPr>
          <a:xfrm>
            <a:off x="896303" y="504190"/>
            <a:ext cx="11539895" cy="567528"/>
          </a:xfrm>
          <a:prstGeom prst="rect">
            <a:avLst/>
          </a:prstGeom>
          <a:noFill/>
        </p:spPr>
        <p:txBody>
          <a:bodyPr wrap="square" rtlCol="0">
            <a:spAutoFit/>
          </a:bodyPr>
          <a:lstStyle/>
          <a:p>
            <a:r>
              <a:rPr lang="en-ZA" sz="3088" b="1" dirty="0">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0446974-3629-4B22-AEAB-89AE40E18E12}"/>
              </a:ext>
            </a:extLst>
          </p:cNvPr>
          <p:cNvSpPr>
            <a:spLocks noGrp="1"/>
          </p:cNvSpPr>
          <p:nvPr>
            <p:ph type="title"/>
          </p:nvPr>
        </p:nvSpPr>
        <p:spPr>
          <a:xfrm>
            <a:off x="924312" y="402653"/>
            <a:ext cx="11595914" cy="678534"/>
          </a:xfrm>
          <a:prstGeom prst="rect">
            <a:avLst/>
          </a:prstGeom>
        </p:spPr>
        <p:txBody>
          <a:bodyPr/>
          <a:lstStyle>
            <a:lvl1pPr>
              <a:defRPr sz="3088" b="1">
                <a:latin typeface="Arial" panose="020B0604020202020204" pitchFamily="34" charset="0"/>
              </a:defRPr>
            </a:lvl1pPr>
          </a:lstStyle>
          <a:p>
            <a:r>
              <a:rPr lang="en-US" dirty="0"/>
              <a:t>Click to edit Master title style</a:t>
            </a:r>
            <a:endParaRPr lang="en-ZA" dirty="0"/>
          </a:p>
        </p:txBody>
      </p:sp>
      <p:sp>
        <p:nvSpPr>
          <p:cNvPr id="6" name="Text Placeholder 5">
            <a:extLst>
              <a:ext uri="{FF2B5EF4-FFF2-40B4-BE49-F238E27FC236}">
                <a16:creationId xmlns:a16="http://schemas.microsoft.com/office/drawing/2014/main" id="{EAF36B7C-E05D-4B0E-B328-48925866DECA}"/>
              </a:ext>
            </a:extLst>
          </p:cNvPr>
          <p:cNvSpPr>
            <a:spLocks noGrp="1"/>
          </p:cNvSpPr>
          <p:nvPr>
            <p:ph type="body" sz="quarter" idx="10"/>
          </p:nvPr>
        </p:nvSpPr>
        <p:spPr>
          <a:xfrm>
            <a:off x="969127" y="1608607"/>
            <a:ext cx="11091744" cy="4285615"/>
          </a:xfrm>
          <a:prstGeom prst="rect">
            <a:avLst/>
          </a:prstGeom>
        </p:spPr>
        <p:txBody>
          <a:bodyPr/>
          <a:lstStyle>
            <a:lvl1pPr>
              <a:defRPr sz="3088">
                <a:latin typeface="Arial" panose="020B0604020202020204" pitchFamily="34" charset="0"/>
              </a:defRPr>
            </a:lvl1pPr>
            <a:lvl2pPr>
              <a:defRPr sz="2646">
                <a:latin typeface="Arial" panose="020B0604020202020204" pitchFamily="34" charset="0"/>
              </a:defRPr>
            </a:lvl2pPr>
            <a:lvl3pPr>
              <a:defRPr sz="2205">
                <a:latin typeface="Arial" panose="020B0604020202020204" pitchFamily="34" charset="0"/>
              </a:defRPr>
            </a:lvl3pPr>
            <a:lvl4pPr>
              <a:defRPr sz="1985">
                <a:latin typeface="Arial" panose="020B0604020202020204" pitchFamily="34" charset="0"/>
              </a:defRPr>
            </a:lvl4pPr>
            <a:lvl5pPr>
              <a:defRPr sz="1764">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20153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82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026" y="4859833"/>
            <a:ext cx="11427857" cy="1502066"/>
          </a:xfrm>
          <a:prstGeom prst="rect">
            <a:avLst/>
          </a:prstGeom>
        </p:spPr>
        <p:txBody>
          <a:bodyPr anchor="t"/>
          <a:lstStyle>
            <a:lvl1pPr algn="l">
              <a:defRPr sz="4411"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62026" y="3205459"/>
            <a:ext cx="11427857" cy="1654373"/>
          </a:xfrm>
          <a:prstGeom prst="rect">
            <a:avLst/>
          </a:prstGeom>
        </p:spPr>
        <p:txBody>
          <a:bodyPr anchor="b"/>
          <a:lstStyle>
            <a:lvl1pPr marL="0" indent="0">
              <a:buNone/>
              <a:defRPr sz="2205">
                <a:solidFill>
                  <a:schemeClr val="tx1">
                    <a:tint val="75000"/>
                  </a:schemeClr>
                </a:solidFill>
                <a:latin typeface="Arial" panose="020B0604020202020204" pitchFamily="34" charset="0"/>
              </a:defRPr>
            </a:lvl1pPr>
            <a:lvl2pPr marL="504154" indent="0">
              <a:buNone/>
              <a:defRPr sz="1985">
                <a:solidFill>
                  <a:schemeClr val="tx1">
                    <a:tint val="75000"/>
                  </a:schemeClr>
                </a:solidFill>
              </a:defRPr>
            </a:lvl2pPr>
            <a:lvl3pPr marL="1008309" indent="0">
              <a:buNone/>
              <a:defRPr sz="1764">
                <a:solidFill>
                  <a:schemeClr val="tx1">
                    <a:tint val="75000"/>
                  </a:schemeClr>
                </a:solidFill>
              </a:defRPr>
            </a:lvl3pPr>
            <a:lvl4pPr marL="1512463" indent="0">
              <a:buNone/>
              <a:defRPr sz="1544">
                <a:solidFill>
                  <a:schemeClr val="tx1">
                    <a:tint val="75000"/>
                  </a:schemeClr>
                </a:solidFill>
              </a:defRPr>
            </a:lvl4pPr>
            <a:lvl5pPr marL="2016618" indent="0">
              <a:buNone/>
              <a:defRPr sz="1544">
                <a:solidFill>
                  <a:schemeClr val="tx1">
                    <a:tint val="75000"/>
                  </a:schemeClr>
                </a:solidFill>
              </a:defRPr>
            </a:lvl5pPr>
            <a:lvl6pPr marL="2520772" indent="0">
              <a:buNone/>
              <a:defRPr sz="1544">
                <a:solidFill>
                  <a:schemeClr val="tx1">
                    <a:tint val="75000"/>
                  </a:schemeClr>
                </a:solidFill>
              </a:defRPr>
            </a:lvl6pPr>
            <a:lvl7pPr marL="3024927" indent="0">
              <a:buNone/>
              <a:defRPr sz="1544">
                <a:solidFill>
                  <a:schemeClr val="tx1">
                    <a:tint val="75000"/>
                  </a:schemeClr>
                </a:solidFill>
              </a:defRPr>
            </a:lvl7pPr>
            <a:lvl8pPr marL="3529081" indent="0">
              <a:buNone/>
              <a:defRPr sz="1544">
                <a:solidFill>
                  <a:schemeClr val="tx1">
                    <a:tint val="75000"/>
                  </a:schemeClr>
                </a:solidFill>
              </a:defRPr>
            </a:lvl8pPr>
            <a:lvl9pPr marL="4033236" indent="0">
              <a:buNone/>
              <a:defRPr sz="1544">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3F30ACF-8F71-5B99-F2F6-9D814C72A99E}"/>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5" name="Footer Placeholder 4">
            <a:extLst>
              <a:ext uri="{FF2B5EF4-FFF2-40B4-BE49-F238E27FC236}">
                <a16:creationId xmlns:a16="http://schemas.microsoft.com/office/drawing/2014/main" id="{B969270A-C3EF-4AC6-6152-9B7F8DD40FE5}"/>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6EE69168-BE8D-69B5-0B62-C5A130925DEC}"/>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F13D2588-76C3-4CC9-954B-3EE00D705ADE}" type="slidenum">
              <a:rPr lang="en-US" altLang="en-US" smtClean="0"/>
              <a:pPr>
                <a:defRPr/>
              </a:pPr>
              <a:t>‹#›</a:t>
            </a:fld>
            <a:endParaRPr lang="en-US" altLang="en-US" dirty="0"/>
          </a:p>
        </p:txBody>
      </p:sp>
    </p:spTree>
    <p:extLst>
      <p:ext uri="{BB962C8B-B14F-4D97-AF65-F5344CB8AC3E}">
        <p14:creationId xmlns:p14="http://schemas.microsoft.com/office/powerpoint/2010/main" val="254155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5"/>
            <a:ext cx="12100084" cy="126047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72227" y="1764667"/>
            <a:ext cx="5938004" cy="4991131"/>
          </a:xfrm>
          <a:prstGeom prst="rect">
            <a:avLst/>
          </a:prstGeom>
        </p:spPr>
        <p:txBody>
          <a:bodyPr/>
          <a:lstStyle>
            <a:lvl1pPr>
              <a:defRPr sz="3088">
                <a:latin typeface="Arial" panose="020B0604020202020204" pitchFamily="34" charset="0"/>
              </a:defRPr>
            </a:lvl1pPr>
            <a:lvl2pPr>
              <a:defRPr sz="2646">
                <a:latin typeface="Arial" panose="020B0604020202020204" pitchFamily="34" charset="0"/>
              </a:defRPr>
            </a:lvl2pPr>
            <a:lvl3pPr>
              <a:defRPr sz="2205">
                <a:latin typeface="Arial" panose="020B0604020202020204" pitchFamily="34" charset="0"/>
              </a:defRPr>
            </a:lvl3pPr>
            <a:lvl4pPr>
              <a:defRPr sz="1985">
                <a:latin typeface="Arial" panose="020B0604020202020204" pitchFamily="34" charset="0"/>
              </a:defRPr>
            </a:lvl4pPr>
            <a:lvl5pPr>
              <a:defRPr sz="1985">
                <a:latin typeface="Arial" panose="020B0604020202020204" pitchFamily="34" charset="0"/>
              </a:defRPr>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34307" y="1764667"/>
            <a:ext cx="5938004" cy="4991131"/>
          </a:xfrm>
          <a:prstGeom prst="rect">
            <a:avLst/>
          </a:prstGeom>
        </p:spPr>
        <p:txBody>
          <a:bodyPr/>
          <a:lstStyle>
            <a:lvl1pPr>
              <a:defRPr sz="3088">
                <a:latin typeface="Arial" panose="020B0604020202020204" pitchFamily="34" charset="0"/>
              </a:defRPr>
            </a:lvl1pPr>
            <a:lvl2pPr>
              <a:defRPr sz="2646">
                <a:latin typeface="Arial" panose="020B0604020202020204" pitchFamily="34" charset="0"/>
              </a:defRPr>
            </a:lvl2pPr>
            <a:lvl3pPr>
              <a:defRPr sz="2205">
                <a:latin typeface="Arial" panose="020B0604020202020204" pitchFamily="34" charset="0"/>
              </a:defRPr>
            </a:lvl3pPr>
            <a:lvl4pPr>
              <a:defRPr sz="1985">
                <a:latin typeface="Arial" panose="020B0604020202020204" pitchFamily="34" charset="0"/>
              </a:defRPr>
            </a:lvl4pPr>
            <a:lvl5pPr>
              <a:defRPr sz="1985">
                <a:latin typeface="Arial" panose="020B0604020202020204" pitchFamily="34" charset="0"/>
              </a:defRPr>
            </a:lvl5pPr>
            <a:lvl6pPr>
              <a:defRPr sz="1985"/>
            </a:lvl6pPr>
            <a:lvl7pPr>
              <a:defRPr sz="1985"/>
            </a:lvl7pPr>
            <a:lvl8pPr>
              <a:defRPr sz="1985"/>
            </a:lvl8pPr>
            <a:lvl9pPr>
              <a:defRPr sz="19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18028FB-9A3E-6635-907E-BCB80002ABEA}"/>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48F37376-4414-5455-CE28-9F6E67702D7D}"/>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5B07C98F-6542-DA76-1440-479A23710A5C}"/>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0A229CF7-BE38-4A72-8874-F69794A2FA38}" type="slidenum">
              <a:rPr lang="en-US" altLang="en-US" smtClean="0"/>
              <a:pPr>
                <a:defRPr/>
              </a:pPr>
              <a:t>‹#›</a:t>
            </a:fld>
            <a:endParaRPr lang="en-US" altLang="en-US" dirty="0"/>
          </a:p>
        </p:txBody>
      </p:sp>
    </p:spTree>
    <p:extLst>
      <p:ext uri="{BB962C8B-B14F-4D97-AF65-F5344CB8AC3E}">
        <p14:creationId xmlns:p14="http://schemas.microsoft.com/office/powerpoint/2010/main" val="78703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5"/>
            <a:ext cx="12100084" cy="126047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2227" y="1692889"/>
            <a:ext cx="5940339" cy="705515"/>
          </a:xfrm>
          <a:prstGeom prst="rect">
            <a:avLst/>
          </a:prstGeom>
        </p:spPr>
        <p:txBody>
          <a:bodyPr anchor="b"/>
          <a:lstStyle>
            <a:lvl1pPr marL="0" indent="0">
              <a:buNone/>
              <a:defRPr sz="2646" b="1">
                <a:latin typeface="Arial" panose="020B0604020202020204" pitchFamily="34" charset="0"/>
              </a:defRPr>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en-US" dirty="0"/>
              <a:t>Click to edit Master text styles</a:t>
            </a:r>
          </a:p>
        </p:txBody>
      </p:sp>
      <p:sp>
        <p:nvSpPr>
          <p:cNvPr id="4" name="Content Placeholder 3"/>
          <p:cNvSpPr>
            <a:spLocks noGrp="1"/>
          </p:cNvSpPr>
          <p:nvPr>
            <p:ph sz="half" idx="2"/>
          </p:nvPr>
        </p:nvSpPr>
        <p:spPr>
          <a:xfrm>
            <a:off x="672227" y="2398404"/>
            <a:ext cx="5940339" cy="4357393"/>
          </a:xfrm>
          <a:prstGeom prst="rect">
            <a:avLst/>
          </a:prstGeom>
        </p:spPr>
        <p:txBody>
          <a:bodyPr/>
          <a:lstStyle>
            <a:lvl1pPr>
              <a:defRPr sz="2646">
                <a:latin typeface="Arial" panose="020B0604020202020204" pitchFamily="34" charset="0"/>
              </a:defRPr>
            </a:lvl1pPr>
            <a:lvl2pPr>
              <a:defRPr sz="2205">
                <a:latin typeface="Arial" panose="020B0604020202020204" pitchFamily="34" charset="0"/>
              </a:defRPr>
            </a:lvl2pPr>
            <a:lvl3pPr>
              <a:defRPr sz="1985">
                <a:latin typeface="Arial" panose="020B0604020202020204" pitchFamily="34" charset="0"/>
              </a:defRPr>
            </a:lvl3pPr>
            <a:lvl4pPr>
              <a:defRPr sz="1764">
                <a:latin typeface="Arial" panose="020B0604020202020204" pitchFamily="34" charset="0"/>
              </a:defRPr>
            </a:lvl4pPr>
            <a:lvl5pPr>
              <a:defRPr sz="1764">
                <a:latin typeface="Arial" panose="020B0604020202020204" pitchFamily="34" charset="0"/>
              </a:defRPr>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29641" y="1692889"/>
            <a:ext cx="5942672" cy="705515"/>
          </a:xfrm>
          <a:prstGeom prst="rect">
            <a:avLst/>
          </a:prstGeom>
        </p:spPr>
        <p:txBody>
          <a:bodyPr anchor="b"/>
          <a:lstStyle>
            <a:lvl1pPr marL="0" indent="0">
              <a:buNone/>
              <a:defRPr sz="2646" b="1">
                <a:latin typeface="Arial" panose="020B0604020202020204" pitchFamily="34" charset="0"/>
              </a:defRPr>
            </a:lvl1pPr>
            <a:lvl2pPr marL="504154" indent="0">
              <a:buNone/>
              <a:defRPr sz="2205" b="1"/>
            </a:lvl2pPr>
            <a:lvl3pPr marL="1008309" indent="0">
              <a:buNone/>
              <a:defRPr sz="1985" b="1"/>
            </a:lvl3pPr>
            <a:lvl4pPr marL="1512463" indent="0">
              <a:buNone/>
              <a:defRPr sz="1764" b="1"/>
            </a:lvl4pPr>
            <a:lvl5pPr marL="2016618" indent="0">
              <a:buNone/>
              <a:defRPr sz="1764" b="1"/>
            </a:lvl5pPr>
            <a:lvl6pPr marL="2520772" indent="0">
              <a:buNone/>
              <a:defRPr sz="1764" b="1"/>
            </a:lvl6pPr>
            <a:lvl7pPr marL="3024927" indent="0">
              <a:buNone/>
              <a:defRPr sz="1764" b="1"/>
            </a:lvl7pPr>
            <a:lvl8pPr marL="3529081" indent="0">
              <a:buNone/>
              <a:defRPr sz="1764" b="1"/>
            </a:lvl8pPr>
            <a:lvl9pPr marL="4033236" indent="0">
              <a:buNone/>
              <a:defRPr sz="1764" b="1"/>
            </a:lvl9pPr>
          </a:lstStyle>
          <a:p>
            <a:pPr lvl="0"/>
            <a:r>
              <a:rPr lang="en-US" dirty="0"/>
              <a:t>Click to edit Master text styles</a:t>
            </a:r>
          </a:p>
        </p:txBody>
      </p:sp>
      <p:sp>
        <p:nvSpPr>
          <p:cNvPr id="6" name="Content Placeholder 5"/>
          <p:cNvSpPr>
            <a:spLocks noGrp="1"/>
          </p:cNvSpPr>
          <p:nvPr>
            <p:ph sz="quarter" idx="4"/>
          </p:nvPr>
        </p:nvSpPr>
        <p:spPr>
          <a:xfrm>
            <a:off x="6829641" y="2398404"/>
            <a:ext cx="5942672" cy="4357393"/>
          </a:xfrm>
          <a:prstGeom prst="rect">
            <a:avLst/>
          </a:prstGeom>
        </p:spPr>
        <p:txBody>
          <a:bodyPr/>
          <a:lstStyle>
            <a:lvl1pPr>
              <a:defRPr sz="2646">
                <a:latin typeface="Arial" panose="020B0604020202020204" pitchFamily="34" charset="0"/>
              </a:defRPr>
            </a:lvl1pPr>
            <a:lvl2pPr>
              <a:defRPr sz="2205">
                <a:latin typeface="Arial" panose="020B0604020202020204" pitchFamily="34" charset="0"/>
              </a:defRPr>
            </a:lvl2pPr>
            <a:lvl3pPr>
              <a:defRPr sz="1985">
                <a:latin typeface="Arial" panose="020B0604020202020204" pitchFamily="34" charset="0"/>
              </a:defRPr>
            </a:lvl3pPr>
            <a:lvl4pPr>
              <a:defRPr sz="1764">
                <a:latin typeface="Arial" panose="020B0604020202020204" pitchFamily="34" charset="0"/>
              </a:defRPr>
            </a:lvl4pPr>
            <a:lvl5pPr>
              <a:defRPr sz="1764">
                <a:latin typeface="Arial" panose="020B0604020202020204" pitchFamily="34" charset="0"/>
              </a:defRPr>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5E532FB-7F25-0998-3174-1920CBE2E012}"/>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8" name="Footer Placeholder 7">
            <a:extLst>
              <a:ext uri="{FF2B5EF4-FFF2-40B4-BE49-F238E27FC236}">
                <a16:creationId xmlns:a16="http://schemas.microsoft.com/office/drawing/2014/main" id="{5B8E79B0-961F-32B8-86FF-FD4C8ABD05AF}"/>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9" name="Slide Number Placeholder 8">
            <a:extLst>
              <a:ext uri="{FF2B5EF4-FFF2-40B4-BE49-F238E27FC236}">
                <a16:creationId xmlns:a16="http://schemas.microsoft.com/office/drawing/2014/main" id="{AC5856E2-F769-026F-A38B-4AD2FB919520}"/>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37A17A9D-862A-4517-8DB9-4379CE657858}" type="slidenum">
              <a:rPr lang="en-US" altLang="en-US" smtClean="0"/>
              <a:pPr>
                <a:defRPr/>
              </a:pPr>
              <a:t>‹#›</a:t>
            </a:fld>
            <a:endParaRPr lang="en-US" altLang="en-US" dirty="0"/>
          </a:p>
        </p:txBody>
      </p:sp>
    </p:spTree>
    <p:extLst>
      <p:ext uri="{BB962C8B-B14F-4D97-AF65-F5344CB8AC3E}">
        <p14:creationId xmlns:p14="http://schemas.microsoft.com/office/powerpoint/2010/main" val="176443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2227" y="302865"/>
            <a:ext cx="12100084" cy="126047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537F2BB-9F34-7ABB-2BD6-277FAE4E61F5}"/>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4" name="Footer Placeholder 3">
            <a:extLst>
              <a:ext uri="{FF2B5EF4-FFF2-40B4-BE49-F238E27FC236}">
                <a16:creationId xmlns:a16="http://schemas.microsoft.com/office/drawing/2014/main" id="{577FEAB5-9E6B-228B-D8BE-1A252150D142}"/>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894D3995-ABBB-8566-3A92-1473FE46BEDD}"/>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D46692E9-66CE-4C48-A7A4-530E172E5E31}" type="slidenum">
              <a:rPr lang="en-US" altLang="en-US" smtClean="0"/>
              <a:pPr>
                <a:defRPr/>
              </a:pPr>
              <a:t>‹#›</a:t>
            </a:fld>
            <a:endParaRPr lang="en-US" altLang="en-US" dirty="0"/>
          </a:p>
        </p:txBody>
      </p:sp>
    </p:spTree>
    <p:extLst>
      <p:ext uri="{BB962C8B-B14F-4D97-AF65-F5344CB8AC3E}">
        <p14:creationId xmlns:p14="http://schemas.microsoft.com/office/powerpoint/2010/main" val="17891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5F6B7-F2B9-8F33-CE93-940D374EA422}"/>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3" name="Footer Placeholder 2">
            <a:extLst>
              <a:ext uri="{FF2B5EF4-FFF2-40B4-BE49-F238E27FC236}">
                <a16:creationId xmlns:a16="http://schemas.microsoft.com/office/drawing/2014/main" id="{3A2A6EDB-1E0F-52AE-6D80-11B66664204E}"/>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4" name="Slide Number Placeholder 3">
            <a:extLst>
              <a:ext uri="{FF2B5EF4-FFF2-40B4-BE49-F238E27FC236}">
                <a16:creationId xmlns:a16="http://schemas.microsoft.com/office/drawing/2014/main" id="{28065F19-9C0C-8F08-D244-6D8ABEBB4988}"/>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BD04EF3F-99D7-491C-8C43-9EC419A23E1B}" type="slidenum">
              <a:rPr lang="en-US" altLang="en-US" smtClean="0"/>
              <a:pPr>
                <a:defRPr/>
              </a:pPr>
              <a:t>‹#›</a:t>
            </a:fld>
            <a:endParaRPr lang="en-US" altLang="en-US" dirty="0"/>
          </a:p>
        </p:txBody>
      </p:sp>
    </p:spTree>
    <p:extLst>
      <p:ext uri="{BB962C8B-B14F-4D97-AF65-F5344CB8AC3E}">
        <p14:creationId xmlns:p14="http://schemas.microsoft.com/office/powerpoint/2010/main" val="96478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228" y="301113"/>
            <a:ext cx="4423160" cy="1281483"/>
          </a:xfrm>
          <a:prstGeom prst="rect">
            <a:avLst/>
          </a:prstGeom>
        </p:spPr>
        <p:txBody>
          <a:bodyPr anchor="b"/>
          <a:lstStyle>
            <a:lvl1pPr algn="l">
              <a:defRPr sz="2205"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256441" y="301115"/>
            <a:ext cx="7515871" cy="6454683"/>
          </a:xfrm>
          <a:prstGeom prst="rect">
            <a:avLst/>
          </a:prstGeom>
        </p:spPr>
        <p:txBody>
          <a:bodyPr/>
          <a:lstStyle>
            <a:lvl1pPr>
              <a:defRPr sz="3529">
                <a:latin typeface="Arial" panose="020B0604020202020204" pitchFamily="34" charset="0"/>
              </a:defRPr>
            </a:lvl1pPr>
            <a:lvl2pPr>
              <a:defRPr sz="3088">
                <a:latin typeface="Arial" panose="020B0604020202020204" pitchFamily="34" charset="0"/>
              </a:defRPr>
            </a:lvl2pPr>
            <a:lvl3pPr>
              <a:defRPr sz="2646">
                <a:latin typeface="Arial" panose="020B0604020202020204" pitchFamily="34" charset="0"/>
              </a:defRPr>
            </a:lvl3pPr>
            <a:lvl4pPr>
              <a:defRPr sz="2205">
                <a:latin typeface="Arial" panose="020B0604020202020204" pitchFamily="34" charset="0"/>
              </a:defRPr>
            </a:lvl4pPr>
            <a:lvl5pPr>
              <a:defRPr sz="2205">
                <a:latin typeface="Arial" panose="020B0604020202020204" pitchFamily="34" charset="0"/>
              </a:defRPr>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2228" y="1582598"/>
            <a:ext cx="4423160" cy="5173200"/>
          </a:xfrm>
          <a:prstGeom prst="rect">
            <a:avLst/>
          </a:prstGeom>
        </p:spPr>
        <p:txBody>
          <a:bodyPr/>
          <a:lstStyle>
            <a:lvl1pPr marL="0" indent="0">
              <a:buNone/>
              <a:defRPr sz="1544">
                <a:latin typeface="Arial" panose="020B0604020202020204" pitchFamily="34" charset="0"/>
              </a:defRPr>
            </a:lvl1pPr>
            <a:lvl2pPr marL="504154" indent="0">
              <a:buNone/>
              <a:defRPr sz="1323"/>
            </a:lvl2pPr>
            <a:lvl3pPr marL="1008309" indent="0">
              <a:buNone/>
              <a:defRPr sz="1103"/>
            </a:lvl3pPr>
            <a:lvl4pPr marL="1512463" indent="0">
              <a:buNone/>
              <a:defRPr sz="992"/>
            </a:lvl4pPr>
            <a:lvl5pPr marL="2016618" indent="0">
              <a:buNone/>
              <a:defRPr sz="992"/>
            </a:lvl5pPr>
            <a:lvl6pPr marL="2520772" indent="0">
              <a:buNone/>
              <a:defRPr sz="992"/>
            </a:lvl6pPr>
            <a:lvl7pPr marL="3024927" indent="0">
              <a:buNone/>
              <a:defRPr sz="992"/>
            </a:lvl7pPr>
            <a:lvl8pPr marL="3529081" indent="0">
              <a:buNone/>
              <a:defRPr sz="992"/>
            </a:lvl8pPr>
            <a:lvl9pPr marL="4033236" indent="0">
              <a:buNone/>
              <a:defRPr sz="992"/>
            </a:lvl9pPr>
          </a:lstStyle>
          <a:p>
            <a:pPr lvl="0"/>
            <a:r>
              <a:rPr lang="en-US" dirty="0"/>
              <a:t>Click to edit Master text styles</a:t>
            </a:r>
          </a:p>
        </p:txBody>
      </p:sp>
      <p:sp>
        <p:nvSpPr>
          <p:cNvPr id="5" name="Date Placeholder 4">
            <a:extLst>
              <a:ext uri="{FF2B5EF4-FFF2-40B4-BE49-F238E27FC236}">
                <a16:creationId xmlns:a16="http://schemas.microsoft.com/office/drawing/2014/main" id="{B6F5010F-DCE1-2D08-20F5-295E43278D8B}"/>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3D46CE05-5191-028A-08EE-250022F0CC12}"/>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F6344C7F-A91F-6DFC-3F8A-2D3563636E61}"/>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5D187D5A-436C-4C6F-9486-E6DAAF15F4A7}" type="slidenum">
              <a:rPr lang="en-US" altLang="en-US" smtClean="0"/>
              <a:pPr>
                <a:defRPr/>
              </a:pPr>
              <a:t>‹#›</a:t>
            </a:fld>
            <a:endParaRPr lang="en-US" altLang="en-US" dirty="0"/>
          </a:p>
        </p:txBody>
      </p:sp>
    </p:spTree>
    <p:extLst>
      <p:ext uri="{BB962C8B-B14F-4D97-AF65-F5344CB8AC3E}">
        <p14:creationId xmlns:p14="http://schemas.microsoft.com/office/powerpoint/2010/main" val="184991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23" y="5293995"/>
            <a:ext cx="8066723" cy="624986"/>
          </a:xfrm>
          <a:prstGeom prst="rect">
            <a:avLst/>
          </a:prstGeom>
        </p:spPr>
        <p:txBody>
          <a:bodyPr anchor="b"/>
          <a:lstStyle>
            <a:lvl1pPr algn="l">
              <a:defRPr sz="2205"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635223" y="675755"/>
            <a:ext cx="8066723" cy="4537710"/>
          </a:xfrm>
          <a:prstGeom prst="rect">
            <a:avLst/>
          </a:prstGeom>
        </p:spPr>
        <p:txBody>
          <a:bodyPr/>
          <a:lstStyle>
            <a:lvl1pPr marL="0" indent="0">
              <a:buNone/>
              <a:defRPr sz="3529">
                <a:latin typeface="Arial" panose="020B0604020202020204" pitchFamily="34" charset="0"/>
              </a:defRPr>
            </a:lvl1pPr>
            <a:lvl2pPr marL="504154" indent="0">
              <a:buNone/>
              <a:defRPr sz="3088"/>
            </a:lvl2pPr>
            <a:lvl3pPr marL="1008309" indent="0">
              <a:buNone/>
              <a:defRPr sz="2646"/>
            </a:lvl3pPr>
            <a:lvl4pPr marL="1512463" indent="0">
              <a:buNone/>
              <a:defRPr sz="2205"/>
            </a:lvl4pPr>
            <a:lvl5pPr marL="2016618" indent="0">
              <a:buNone/>
              <a:defRPr sz="2205"/>
            </a:lvl5pPr>
            <a:lvl6pPr marL="2520772" indent="0">
              <a:buNone/>
              <a:defRPr sz="2205"/>
            </a:lvl6pPr>
            <a:lvl7pPr marL="3024927" indent="0">
              <a:buNone/>
              <a:defRPr sz="2205"/>
            </a:lvl7pPr>
            <a:lvl8pPr marL="3529081" indent="0">
              <a:buNone/>
              <a:defRPr sz="2205"/>
            </a:lvl8pPr>
            <a:lvl9pPr marL="4033236" indent="0">
              <a:buNone/>
              <a:defRPr sz="2205"/>
            </a:lvl9pPr>
          </a:lstStyle>
          <a:p>
            <a:pPr lvl="0"/>
            <a:endParaRPr lang="en-US" noProof="0" dirty="0"/>
          </a:p>
        </p:txBody>
      </p:sp>
      <p:sp>
        <p:nvSpPr>
          <p:cNvPr id="4" name="Text Placeholder 3"/>
          <p:cNvSpPr>
            <a:spLocks noGrp="1"/>
          </p:cNvSpPr>
          <p:nvPr>
            <p:ph type="body" sz="half" idx="2"/>
          </p:nvPr>
        </p:nvSpPr>
        <p:spPr>
          <a:xfrm>
            <a:off x="2635223" y="5918981"/>
            <a:ext cx="8066723" cy="887584"/>
          </a:xfrm>
          <a:prstGeom prst="rect">
            <a:avLst/>
          </a:prstGeom>
        </p:spPr>
        <p:txBody>
          <a:bodyPr/>
          <a:lstStyle>
            <a:lvl1pPr marL="0" indent="0">
              <a:buNone/>
              <a:defRPr sz="1544">
                <a:latin typeface="Arial" panose="020B0604020202020204" pitchFamily="34" charset="0"/>
              </a:defRPr>
            </a:lvl1pPr>
            <a:lvl2pPr marL="504154" indent="0">
              <a:buNone/>
              <a:defRPr sz="1323"/>
            </a:lvl2pPr>
            <a:lvl3pPr marL="1008309" indent="0">
              <a:buNone/>
              <a:defRPr sz="1103"/>
            </a:lvl3pPr>
            <a:lvl4pPr marL="1512463" indent="0">
              <a:buNone/>
              <a:defRPr sz="992"/>
            </a:lvl4pPr>
            <a:lvl5pPr marL="2016618" indent="0">
              <a:buNone/>
              <a:defRPr sz="992"/>
            </a:lvl5pPr>
            <a:lvl6pPr marL="2520772" indent="0">
              <a:buNone/>
              <a:defRPr sz="992"/>
            </a:lvl6pPr>
            <a:lvl7pPr marL="3024927" indent="0">
              <a:buNone/>
              <a:defRPr sz="992"/>
            </a:lvl7pPr>
            <a:lvl8pPr marL="3529081" indent="0">
              <a:buNone/>
              <a:defRPr sz="992"/>
            </a:lvl8pPr>
            <a:lvl9pPr marL="4033236" indent="0">
              <a:buNone/>
              <a:defRPr sz="992"/>
            </a:lvl9pPr>
          </a:lstStyle>
          <a:p>
            <a:pPr lvl="0"/>
            <a:r>
              <a:rPr lang="en-US" dirty="0"/>
              <a:t>Click to edit Master text styles</a:t>
            </a:r>
          </a:p>
        </p:txBody>
      </p:sp>
      <p:sp>
        <p:nvSpPr>
          <p:cNvPr id="5" name="Date Placeholder 4">
            <a:extLst>
              <a:ext uri="{FF2B5EF4-FFF2-40B4-BE49-F238E27FC236}">
                <a16:creationId xmlns:a16="http://schemas.microsoft.com/office/drawing/2014/main" id="{417C8854-A405-243C-E118-CD5AB93BA095}"/>
              </a:ext>
            </a:extLst>
          </p:cNvPr>
          <p:cNvSpPr>
            <a:spLocks noGrp="1"/>
          </p:cNvSpPr>
          <p:nvPr>
            <p:ph type="dt" sz="half" idx="10"/>
          </p:nvPr>
        </p:nvSpPr>
        <p:spPr>
          <a:xfrm>
            <a:off x="672227"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2169030-10D2-B2EE-DBB6-7559ECA7BB06}"/>
              </a:ext>
            </a:extLst>
          </p:cNvPr>
          <p:cNvSpPr>
            <a:spLocks noGrp="1"/>
          </p:cNvSpPr>
          <p:nvPr>
            <p:ph type="ftr" sz="quarter" idx="11"/>
          </p:nvPr>
        </p:nvSpPr>
        <p:spPr>
          <a:xfrm>
            <a:off x="4593551" y="7009642"/>
            <a:ext cx="4257437" cy="402652"/>
          </a:xfrm>
          <a:prstGeom prst="rect">
            <a:avLst/>
          </a:prstGeom>
        </p:spPr>
        <p:txBody>
          <a:bodyPr/>
          <a:lstStyle>
            <a:lvl1pPr eaLnBrk="1" fontAlgn="auto" hangingPunct="1">
              <a:spcBef>
                <a:spcPts val="0"/>
              </a:spcBef>
              <a:spcAft>
                <a:spcPts val="0"/>
              </a:spcAft>
              <a:defRPr sz="1985">
                <a:latin typeface="Arial" panose="020B0604020202020204" pitchFamily="34"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E37A7EEE-6A0B-7D00-65A8-AC6EAA03A289}"/>
              </a:ext>
            </a:extLst>
          </p:cNvPr>
          <p:cNvSpPr>
            <a:spLocks noGrp="1"/>
          </p:cNvSpPr>
          <p:nvPr>
            <p:ph type="sldNum" sz="quarter" idx="12"/>
          </p:nvPr>
        </p:nvSpPr>
        <p:spPr>
          <a:xfrm>
            <a:off x="9635252" y="7009642"/>
            <a:ext cx="3137059" cy="402652"/>
          </a:xfrm>
          <a:prstGeom prst="rect">
            <a:avLst/>
          </a:prstGeom>
        </p:spPr>
        <p:txBody>
          <a:bodyPr vert="horz" wrap="square" lIns="91440" tIns="45720" rIns="91440" bIns="45720" numCol="1" anchor="t" anchorCtr="0" compatLnSpc="1">
            <a:prstTxWarp prst="textNoShape">
              <a:avLst/>
            </a:prstTxWarp>
          </a:bodyPr>
          <a:lstStyle>
            <a:lvl1pPr eaLnBrk="1" hangingPunct="1">
              <a:defRPr sz="1985">
                <a:latin typeface="Arial" panose="020B0604020202020204" pitchFamily="34" charset="0"/>
              </a:defRPr>
            </a:lvl1pPr>
          </a:lstStyle>
          <a:p>
            <a:pPr>
              <a:defRPr/>
            </a:pPr>
            <a:fld id="{71748152-FD77-413B-9702-D711D26C5C02}" type="slidenum">
              <a:rPr lang="en-US" altLang="en-US" smtClean="0"/>
              <a:pPr>
                <a:defRPr/>
              </a:pPr>
              <a:t>‹#›</a:t>
            </a:fld>
            <a:endParaRPr lang="en-US" altLang="en-US" dirty="0"/>
          </a:p>
        </p:txBody>
      </p:sp>
    </p:spTree>
    <p:extLst>
      <p:ext uri="{BB962C8B-B14F-4D97-AF65-F5344CB8AC3E}">
        <p14:creationId xmlns:p14="http://schemas.microsoft.com/office/powerpoint/2010/main" val="65193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7034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2" r:id="rId14"/>
    <p:sldLayoutId id="2147483695" r:id="rId15"/>
    <p:sldLayoutId id="2147483696" r:id="rId16"/>
  </p:sldLayoutIdLst>
  <p:hf hdr="0" ftr="0" dt="0"/>
  <p:txStyles>
    <p:titleStyle>
      <a:lvl1pPr algn="ctr" defTabSz="504154" rtl="0" eaLnBrk="0" fontAlgn="base" hangingPunct="0">
        <a:spcBef>
          <a:spcPct val="0"/>
        </a:spcBef>
        <a:spcAft>
          <a:spcPct val="0"/>
        </a:spcAft>
        <a:defRPr sz="4852" kern="1200">
          <a:solidFill>
            <a:schemeClr val="tx1"/>
          </a:solidFill>
          <a:latin typeface="+mj-lt"/>
          <a:ea typeface="MS PGothic" panose="020B0600070205080204" pitchFamily="34" charset="-128"/>
          <a:cs typeface="ＭＳ Ｐゴシック" charset="0"/>
        </a:defRPr>
      </a:lvl1pPr>
      <a:lvl2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2pPr>
      <a:lvl3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3pPr>
      <a:lvl4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4pPr>
      <a:lvl5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5pPr>
      <a:lvl6pPr marL="504154" algn="ctr" defTabSz="504154" rtl="0" fontAlgn="base">
        <a:spcBef>
          <a:spcPct val="0"/>
        </a:spcBef>
        <a:spcAft>
          <a:spcPct val="0"/>
        </a:spcAft>
        <a:defRPr sz="4852">
          <a:solidFill>
            <a:schemeClr val="tx1"/>
          </a:solidFill>
          <a:latin typeface="Calibri" pitchFamily="34" charset="0"/>
        </a:defRPr>
      </a:lvl6pPr>
      <a:lvl7pPr marL="1008309" algn="ctr" defTabSz="504154" rtl="0" fontAlgn="base">
        <a:spcBef>
          <a:spcPct val="0"/>
        </a:spcBef>
        <a:spcAft>
          <a:spcPct val="0"/>
        </a:spcAft>
        <a:defRPr sz="4852">
          <a:solidFill>
            <a:schemeClr val="tx1"/>
          </a:solidFill>
          <a:latin typeface="Calibri" pitchFamily="34" charset="0"/>
        </a:defRPr>
      </a:lvl7pPr>
      <a:lvl8pPr marL="1512463" algn="ctr" defTabSz="504154" rtl="0" fontAlgn="base">
        <a:spcBef>
          <a:spcPct val="0"/>
        </a:spcBef>
        <a:spcAft>
          <a:spcPct val="0"/>
        </a:spcAft>
        <a:defRPr sz="4852">
          <a:solidFill>
            <a:schemeClr val="tx1"/>
          </a:solidFill>
          <a:latin typeface="Calibri" pitchFamily="34" charset="0"/>
        </a:defRPr>
      </a:lvl8pPr>
      <a:lvl9pPr marL="2016618" algn="ctr" defTabSz="504154" rtl="0" fontAlgn="base">
        <a:spcBef>
          <a:spcPct val="0"/>
        </a:spcBef>
        <a:spcAft>
          <a:spcPct val="0"/>
        </a:spcAft>
        <a:defRPr sz="4852">
          <a:solidFill>
            <a:schemeClr val="tx1"/>
          </a:solidFill>
          <a:latin typeface="Calibri" pitchFamily="34" charset="0"/>
        </a:defRPr>
      </a:lvl9pPr>
    </p:titleStyle>
    <p:bodyStyle>
      <a:lvl1pPr marL="378116" indent="-378116" algn="l" defTabSz="504154" rtl="0" eaLnBrk="0" fontAlgn="base" hangingPunct="0">
        <a:spcBef>
          <a:spcPct val="20000"/>
        </a:spcBef>
        <a:spcAft>
          <a:spcPct val="0"/>
        </a:spcAft>
        <a:buFont typeface="Arial" panose="020B0604020202020204" pitchFamily="34" charset="0"/>
        <a:buChar char="•"/>
        <a:defRPr sz="3529" kern="1200">
          <a:solidFill>
            <a:schemeClr val="tx1"/>
          </a:solidFill>
          <a:latin typeface="+mn-lt"/>
          <a:ea typeface="MS PGothic" panose="020B0600070205080204" pitchFamily="34" charset="-128"/>
          <a:cs typeface="ＭＳ Ｐゴシック" charset="0"/>
        </a:defRPr>
      </a:lvl1pPr>
      <a:lvl2pPr marL="819251" indent="-315097" algn="l" defTabSz="504154" rtl="0" eaLnBrk="0" fontAlgn="base" hangingPunct="0">
        <a:spcBef>
          <a:spcPct val="20000"/>
        </a:spcBef>
        <a:spcAft>
          <a:spcPct val="0"/>
        </a:spcAft>
        <a:buFont typeface="Arial" panose="020B0604020202020204" pitchFamily="34" charset="0"/>
        <a:buChar char="–"/>
        <a:defRPr sz="3088" kern="1200">
          <a:solidFill>
            <a:schemeClr val="tx1"/>
          </a:solidFill>
          <a:latin typeface="+mn-lt"/>
          <a:ea typeface="MS PGothic" panose="020B0600070205080204" pitchFamily="34" charset="-128"/>
          <a:cs typeface="+mn-cs"/>
        </a:defRPr>
      </a:lvl2pPr>
      <a:lvl3pPr marL="1260386" indent="-252077" algn="l" defTabSz="504154" rtl="0" eaLnBrk="0" fontAlgn="base" hangingPunct="0">
        <a:spcBef>
          <a:spcPct val="20000"/>
        </a:spcBef>
        <a:spcAft>
          <a:spcPct val="0"/>
        </a:spcAft>
        <a:buFont typeface="Arial" panose="020B0604020202020204" pitchFamily="34" charset="0"/>
        <a:buChar char="•"/>
        <a:defRPr sz="2646" kern="1200">
          <a:solidFill>
            <a:schemeClr val="tx1"/>
          </a:solidFill>
          <a:latin typeface="+mn-lt"/>
          <a:ea typeface="MS PGothic" panose="020B0600070205080204" pitchFamily="34" charset="-128"/>
          <a:cs typeface="+mn-cs"/>
        </a:defRPr>
      </a:lvl3pPr>
      <a:lvl4pPr marL="1764541" indent="-252077" algn="l" defTabSz="504154" rtl="0" eaLnBrk="0" fontAlgn="base" hangingPunct="0">
        <a:spcBef>
          <a:spcPct val="20000"/>
        </a:spcBef>
        <a:spcAft>
          <a:spcPct val="0"/>
        </a:spcAft>
        <a:buFont typeface="Arial" panose="020B0604020202020204" pitchFamily="34" charset="0"/>
        <a:buChar char="–"/>
        <a:defRPr sz="2205" kern="1200">
          <a:solidFill>
            <a:schemeClr val="tx1"/>
          </a:solidFill>
          <a:latin typeface="+mn-lt"/>
          <a:ea typeface="MS PGothic" panose="020B0600070205080204" pitchFamily="34" charset="-128"/>
          <a:cs typeface="+mn-cs"/>
        </a:defRPr>
      </a:lvl4pPr>
      <a:lvl5pPr marL="2268695" indent="-252077" algn="l" defTabSz="504154" rtl="0" eaLnBrk="0" fontAlgn="base" hangingPunct="0">
        <a:spcBef>
          <a:spcPct val="20000"/>
        </a:spcBef>
        <a:spcAft>
          <a:spcPct val="0"/>
        </a:spcAft>
        <a:buFont typeface="Arial" panose="020B0604020202020204" pitchFamily="34" charset="0"/>
        <a:buChar char="»"/>
        <a:defRPr sz="2205" kern="1200">
          <a:solidFill>
            <a:schemeClr val="tx1"/>
          </a:solidFill>
          <a:latin typeface="+mn-lt"/>
          <a:ea typeface="MS PGothic" panose="020B0600070205080204" pitchFamily="34" charset="-128"/>
          <a:cs typeface="+mn-cs"/>
        </a:defRPr>
      </a:lvl5pPr>
      <a:lvl6pPr marL="2772849" indent="-252077" algn="l" defTabSz="504154" rtl="0" eaLnBrk="1" latinLnBrk="0" hangingPunct="1">
        <a:spcBef>
          <a:spcPct val="20000"/>
        </a:spcBef>
        <a:buFont typeface="Arial"/>
        <a:buChar char="•"/>
        <a:defRPr sz="2205" kern="1200">
          <a:solidFill>
            <a:schemeClr val="tx1"/>
          </a:solidFill>
          <a:latin typeface="+mn-lt"/>
          <a:ea typeface="+mn-ea"/>
          <a:cs typeface="+mn-cs"/>
        </a:defRPr>
      </a:lvl6pPr>
      <a:lvl7pPr marL="3277004" indent="-252077" algn="l" defTabSz="504154" rtl="0" eaLnBrk="1" latinLnBrk="0" hangingPunct="1">
        <a:spcBef>
          <a:spcPct val="20000"/>
        </a:spcBef>
        <a:buFont typeface="Arial"/>
        <a:buChar char="•"/>
        <a:defRPr sz="2205" kern="1200">
          <a:solidFill>
            <a:schemeClr val="tx1"/>
          </a:solidFill>
          <a:latin typeface="+mn-lt"/>
          <a:ea typeface="+mn-ea"/>
          <a:cs typeface="+mn-cs"/>
        </a:defRPr>
      </a:lvl7pPr>
      <a:lvl8pPr marL="3781158" indent="-252077" algn="l" defTabSz="504154" rtl="0" eaLnBrk="1" latinLnBrk="0" hangingPunct="1">
        <a:spcBef>
          <a:spcPct val="20000"/>
        </a:spcBef>
        <a:buFont typeface="Arial"/>
        <a:buChar char="•"/>
        <a:defRPr sz="2205" kern="1200">
          <a:solidFill>
            <a:schemeClr val="tx1"/>
          </a:solidFill>
          <a:latin typeface="+mn-lt"/>
          <a:ea typeface="+mn-ea"/>
          <a:cs typeface="+mn-cs"/>
        </a:defRPr>
      </a:lvl8pPr>
      <a:lvl9pPr marL="4285313" indent="-252077" algn="l" defTabSz="504154"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4154" rtl="0" eaLnBrk="1" latinLnBrk="0" hangingPunct="1">
        <a:defRPr sz="1985" kern="1200">
          <a:solidFill>
            <a:schemeClr val="tx1"/>
          </a:solidFill>
          <a:latin typeface="+mn-lt"/>
          <a:ea typeface="+mn-ea"/>
          <a:cs typeface="+mn-cs"/>
        </a:defRPr>
      </a:lvl1pPr>
      <a:lvl2pPr marL="504154" algn="l" defTabSz="504154" rtl="0" eaLnBrk="1" latinLnBrk="0" hangingPunct="1">
        <a:defRPr sz="1985" kern="1200">
          <a:solidFill>
            <a:schemeClr val="tx1"/>
          </a:solidFill>
          <a:latin typeface="+mn-lt"/>
          <a:ea typeface="+mn-ea"/>
          <a:cs typeface="+mn-cs"/>
        </a:defRPr>
      </a:lvl2pPr>
      <a:lvl3pPr marL="1008309" algn="l" defTabSz="504154" rtl="0" eaLnBrk="1" latinLnBrk="0" hangingPunct="1">
        <a:defRPr sz="1985" kern="1200">
          <a:solidFill>
            <a:schemeClr val="tx1"/>
          </a:solidFill>
          <a:latin typeface="+mn-lt"/>
          <a:ea typeface="+mn-ea"/>
          <a:cs typeface="+mn-cs"/>
        </a:defRPr>
      </a:lvl3pPr>
      <a:lvl4pPr marL="1512463" algn="l" defTabSz="504154" rtl="0" eaLnBrk="1" latinLnBrk="0" hangingPunct="1">
        <a:defRPr sz="1985" kern="1200">
          <a:solidFill>
            <a:schemeClr val="tx1"/>
          </a:solidFill>
          <a:latin typeface="+mn-lt"/>
          <a:ea typeface="+mn-ea"/>
          <a:cs typeface="+mn-cs"/>
        </a:defRPr>
      </a:lvl4pPr>
      <a:lvl5pPr marL="2016618" algn="l" defTabSz="504154" rtl="0" eaLnBrk="1" latinLnBrk="0" hangingPunct="1">
        <a:defRPr sz="1985" kern="1200">
          <a:solidFill>
            <a:schemeClr val="tx1"/>
          </a:solidFill>
          <a:latin typeface="+mn-lt"/>
          <a:ea typeface="+mn-ea"/>
          <a:cs typeface="+mn-cs"/>
        </a:defRPr>
      </a:lvl5pPr>
      <a:lvl6pPr marL="2520772" algn="l" defTabSz="504154" rtl="0" eaLnBrk="1" latinLnBrk="0" hangingPunct="1">
        <a:defRPr sz="1985" kern="1200">
          <a:solidFill>
            <a:schemeClr val="tx1"/>
          </a:solidFill>
          <a:latin typeface="+mn-lt"/>
          <a:ea typeface="+mn-ea"/>
          <a:cs typeface="+mn-cs"/>
        </a:defRPr>
      </a:lvl6pPr>
      <a:lvl7pPr marL="3024927" algn="l" defTabSz="504154" rtl="0" eaLnBrk="1" latinLnBrk="0" hangingPunct="1">
        <a:defRPr sz="1985" kern="1200">
          <a:solidFill>
            <a:schemeClr val="tx1"/>
          </a:solidFill>
          <a:latin typeface="+mn-lt"/>
          <a:ea typeface="+mn-ea"/>
          <a:cs typeface="+mn-cs"/>
        </a:defRPr>
      </a:lvl7pPr>
      <a:lvl8pPr marL="3529081" algn="l" defTabSz="504154" rtl="0" eaLnBrk="1" latinLnBrk="0" hangingPunct="1">
        <a:defRPr sz="1985" kern="1200">
          <a:solidFill>
            <a:schemeClr val="tx1"/>
          </a:solidFill>
          <a:latin typeface="+mn-lt"/>
          <a:ea typeface="+mn-ea"/>
          <a:cs typeface="+mn-cs"/>
        </a:defRPr>
      </a:lvl8pPr>
      <a:lvl9pPr marL="4033236" algn="l" defTabSz="504154"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47096" y="6587942"/>
            <a:ext cx="2844689" cy="365111"/>
          </a:xfrm>
          <a:prstGeom prst="rect">
            <a:avLst/>
          </a:prstGeom>
        </p:spPr>
        <p:txBody>
          <a:bodyPr vert="horz" wrap="square" lIns="91437" tIns="45718" rIns="91437" bIns="45718" numCol="1" anchor="t" anchorCtr="0" compatLnSpc="1">
            <a:prstTxWarp prst="textNoShape">
              <a:avLst/>
            </a:prstTxWarp>
          </a:bodyPr>
          <a:lstStyle>
            <a:defPPr>
              <a:defRPr lang="en-VI"/>
            </a:defPPr>
            <a:lvl1pPr marL="0" algn="r" defTabSz="914335"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2"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a:lstStyle>
          <a:p>
            <a:pPr>
              <a:defRPr/>
            </a:pPr>
            <a:fld id="{C4EB9025-4637-4149-8F0E-BA50A7909C56}" type="slidenum">
              <a:rPr lang="en-US" altLang="en-US" smtClean="0"/>
              <a:pPr>
                <a:defRPr/>
              </a:pPr>
              <a:t>1</a:t>
            </a:fld>
            <a:endParaRPr lang="en-US" altLang="en-US" dirty="0"/>
          </a:p>
        </p:txBody>
      </p:sp>
      <p:sp>
        <p:nvSpPr>
          <p:cNvPr id="7" name="Content Placeholder 6"/>
          <p:cNvSpPr>
            <a:spLocks noGrp="1"/>
          </p:cNvSpPr>
          <p:nvPr>
            <p:ph idx="4294967295"/>
          </p:nvPr>
        </p:nvSpPr>
        <p:spPr>
          <a:xfrm>
            <a:off x="504417" y="938578"/>
            <a:ext cx="12620141" cy="868259"/>
          </a:xfrm>
          <a:prstGeom prst="rect">
            <a:avLst/>
          </a:prstGeo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86" y="298"/>
            <a:ext cx="13650332" cy="7596976"/>
          </a:xfrm>
          <a:prstGeom prst="rect">
            <a:avLst/>
          </a:prstGeom>
        </p:spPr>
      </p:pic>
      <p:sp>
        <p:nvSpPr>
          <p:cNvPr id="3" name="TextBox 2"/>
          <p:cNvSpPr txBox="1"/>
          <p:nvPr/>
        </p:nvSpPr>
        <p:spPr>
          <a:xfrm>
            <a:off x="6218980" y="1443713"/>
            <a:ext cx="7225294" cy="830740"/>
          </a:xfrm>
          <a:prstGeom prst="rect">
            <a:avLst/>
          </a:prstGeom>
          <a:noFill/>
        </p:spPr>
        <p:txBody>
          <a:bodyPr wrap="square" rtlCol="0" anchor="ctr" anchorCtr="0">
            <a:spAutoFit/>
          </a:bodyPr>
          <a:lstStyle/>
          <a:p>
            <a:pPr algn="ctr"/>
            <a:r>
              <a:rPr lang="en-US" sz="2399" b="1" dirty="0">
                <a:solidFill>
                  <a:schemeClr val="bg1"/>
                </a:solidFill>
              </a:rPr>
              <a:t>27-28 March 2025     |     Gallagher Convention Centre</a:t>
            </a:r>
          </a:p>
        </p:txBody>
      </p:sp>
      <p:sp>
        <p:nvSpPr>
          <p:cNvPr id="6" name="TextBox 5">
            <a:extLst>
              <a:ext uri="{FF2B5EF4-FFF2-40B4-BE49-F238E27FC236}">
                <a16:creationId xmlns:a16="http://schemas.microsoft.com/office/drawing/2014/main" id="{804E2529-4CC2-E1E3-A501-7696058A2B27}"/>
              </a:ext>
            </a:extLst>
          </p:cNvPr>
          <p:cNvSpPr txBox="1"/>
          <p:nvPr/>
        </p:nvSpPr>
        <p:spPr>
          <a:xfrm>
            <a:off x="5892521" y="4936968"/>
            <a:ext cx="7005589" cy="646331"/>
          </a:xfrm>
          <a:prstGeom prst="rect">
            <a:avLst/>
          </a:prstGeom>
          <a:noFill/>
        </p:spPr>
        <p:txBody>
          <a:bodyPr wrap="square" rtlCol="0">
            <a:spAutoFit/>
          </a:bodyPr>
          <a:lstStyle/>
          <a:p>
            <a:pPr eaLnBrk="1" hangingPunct="1"/>
            <a:r>
              <a:rPr lang="en-ZA" b="1" dirty="0">
                <a:solidFill>
                  <a:schemeClr val="tx2"/>
                </a:solidFill>
                <a:cs typeface="Arial" panose="020B0604020202020204" pitchFamily="34" charset="0"/>
              </a:rPr>
              <a:t>Status of water resources and interventions to match water supply to water availability </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980494" y="5722195"/>
            <a:ext cx="7551752" cy="147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dirty="0">
                <a:solidFill>
                  <a:schemeClr val="tx2"/>
                </a:solidFill>
              </a:rPr>
              <a:t>Facilitated by: </a:t>
            </a:r>
            <a:r>
              <a:rPr lang="en-US" altLang="en-US" sz="1600" dirty="0" err="1">
                <a:solidFill>
                  <a:schemeClr val="tx2"/>
                </a:solidFill>
              </a:rPr>
              <a:t>Mr</a:t>
            </a:r>
            <a:r>
              <a:rPr lang="en-US" altLang="en-US" sz="1600" dirty="0">
                <a:solidFill>
                  <a:schemeClr val="tx2"/>
                </a:solidFill>
              </a:rPr>
              <a:t> Percy </a:t>
            </a:r>
            <a:r>
              <a:rPr lang="en-US" altLang="en-US" sz="1600" dirty="0" err="1">
                <a:solidFill>
                  <a:schemeClr val="tx2"/>
                </a:solidFill>
              </a:rPr>
              <a:t>Sechemane</a:t>
            </a:r>
            <a:r>
              <a:rPr lang="en-US" altLang="en-US" sz="1600" dirty="0">
                <a:solidFill>
                  <a:schemeClr val="tx2"/>
                </a:solidFill>
              </a:rPr>
              <a:t> (CE </a:t>
            </a:r>
            <a:r>
              <a:rPr lang="en-US" altLang="en-US" sz="1600" dirty="0" err="1">
                <a:solidFill>
                  <a:schemeClr val="tx2"/>
                </a:solidFill>
              </a:rPr>
              <a:t>TCTA</a:t>
            </a:r>
            <a:r>
              <a:rPr lang="en-US" altLang="en-US" sz="1600" dirty="0">
                <a:solidFill>
                  <a:schemeClr val="tx2"/>
                </a:solidFill>
              </a:rPr>
              <a:t>)</a:t>
            </a:r>
          </a:p>
          <a:p>
            <a:pPr eaLnBrk="1" hangingPunct="1"/>
            <a:r>
              <a:rPr lang="en-US" altLang="en-US" sz="1600" dirty="0">
                <a:solidFill>
                  <a:schemeClr val="tx2"/>
                </a:solidFill>
              </a:rPr>
              <a:t>Presented by: </a:t>
            </a:r>
            <a:r>
              <a:rPr lang="en-US" altLang="en-US" sz="1600" dirty="0" err="1">
                <a:solidFill>
                  <a:schemeClr val="tx2"/>
                </a:solidFill>
              </a:rPr>
              <a:t>Mr</a:t>
            </a:r>
            <a:r>
              <a:rPr lang="en-US" altLang="en-US" sz="1600" dirty="0">
                <a:solidFill>
                  <a:schemeClr val="tx2"/>
                </a:solidFill>
              </a:rPr>
              <a:t> Livhuwani Mabuda	</a:t>
            </a:r>
          </a:p>
          <a:p>
            <a:pPr eaLnBrk="1" hangingPunct="1"/>
            <a:r>
              <a:rPr lang="en-US" altLang="en-US" sz="1985" dirty="0">
                <a:solidFill>
                  <a:schemeClr val="tx2"/>
                </a:solidFill>
              </a:rPr>
              <a:t>	</a:t>
            </a:r>
          </a:p>
          <a:p>
            <a:pPr eaLnBrk="1" hangingPunct="1"/>
            <a:r>
              <a:rPr lang="en-US" altLang="en-US" sz="1800" dirty="0">
                <a:solidFill>
                  <a:schemeClr val="bg1"/>
                </a:solidFill>
              </a:rPr>
              <a:t>March 2025</a:t>
            </a:r>
          </a:p>
          <a:p>
            <a:pPr eaLnBrk="1" hangingPunct="1"/>
            <a:endParaRPr lang="en-US" altLang="en-US" sz="1985" dirty="0">
              <a:solidFill>
                <a:schemeClr val="bg1"/>
              </a:solidFill>
            </a:endParaRPr>
          </a:p>
        </p:txBody>
      </p:sp>
    </p:spTree>
    <p:extLst>
      <p:ext uri="{BB962C8B-B14F-4D97-AF65-F5344CB8AC3E}">
        <p14:creationId xmlns:p14="http://schemas.microsoft.com/office/powerpoint/2010/main" val="157570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p:cNvSpPr>
          <p:nvPr>
            <p:ph type="title"/>
          </p:nvPr>
        </p:nvSpPr>
        <p:spPr>
          <a:prstGeom prst="rect">
            <a:avLst/>
          </a:prstGeom>
        </p:spPr>
        <p:txBody>
          <a:bodyPr vert="horz" lIns="100838" tIns="50419" rIns="100838" bIns="50419" rtlCol="0" anchor="ctr">
            <a:noAutofit/>
          </a:bodyPr>
          <a:lstStyle/>
          <a:p>
            <a:r>
              <a:rPr lang="en-US" altLang="en-US" sz="2400" b="1" dirty="0">
                <a:solidFill>
                  <a:srgbClr val="0070C0"/>
                </a:solidFill>
                <a:ea typeface="ＭＳ Ｐゴシック"/>
                <a:cs typeface="Arial"/>
              </a:rPr>
              <a:t>6. Inter-basin water transfers </a:t>
            </a:r>
            <a:r>
              <a:rPr lang="en-US" altLang="en-US" sz="2400" dirty="0">
                <a:solidFill>
                  <a:srgbClr val="0070C0"/>
                </a:solidFill>
                <a:ea typeface="ＭＳ Ｐゴシック"/>
                <a:cs typeface="Arial"/>
              </a:rPr>
              <a:t>   </a:t>
            </a:r>
            <a:r>
              <a:rPr lang="en-US" altLang="en-US" sz="2400" b="1" dirty="0">
                <a:solidFill>
                  <a:srgbClr val="0070C0"/>
                </a:solidFill>
                <a:ea typeface="ＭＳ Ｐゴシック"/>
                <a:cs typeface="Arial"/>
              </a:rPr>
              <a:t>in South Africa</a:t>
            </a:r>
            <a:endParaRPr lang="en-GB" altLang="en-US" sz="2400" b="1" dirty="0">
              <a:solidFill>
                <a:srgbClr val="0070C0"/>
              </a:solidFill>
              <a:ea typeface="ＭＳ Ｐゴシック"/>
              <a:cs typeface="Arial"/>
            </a:endParaRPr>
          </a:p>
        </p:txBody>
      </p:sp>
      <p:sp>
        <p:nvSpPr>
          <p:cNvPr id="7" name="Text Placeholder 6">
            <a:extLst>
              <a:ext uri="{FF2B5EF4-FFF2-40B4-BE49-F238E27FC236}">
                <a16:creationId xmlns:a16="http://schemas.microsoft.com/office/drawing/2014/main" id="{4C77BE92-A565-F2D1-56F7-CBF4E0F5855B}"/>
              </a:ext>
            </a:extLst>
          </p:cNvPr>
          <p:cNvSpPr>
            <a:spLocks noGrp="1"/>
          </p:cNvSpPr>
          <p:nvPr>
            <p:ph type="body" sz="half" idx="2"/>
          </p:nvPr>
        </p:nvSpPr>
        <p:spPr>
          <a:xfrm>
            <a:off x="308343" y="1582598"/>
            <a:ext cx="5454503" cy="5173200"/>
          </a:xfrm>
        </p:spPr>
        <p:txBody>
          <a:bodyPr/>
          <a:lstStyle/>
          <a:p>
            <a:pPr marL="342900" indent="-342900">
              <a:buFont typeface="+mj-lt"/>
              <a:buAutoNum type="arabicPeriod"/>
            </a:pPr>
            <a:r>
              <a:rPr lang="en-US" sz="2000" dirty="0"/>
              <a:t>South Africa has several water transfers in the country that are critical for water security of water supply systems. </a:t>
            </a:r>
            <a:r>
              <a:rPr lang="en-US" sz="2000" b="1" dirty="0"/>
              <a:t>e.g.</a:t>
            </a:r>
          </a:p>
          <a:p>
            <a:pPr marL="847054" lvl="1" indent="-342900">
              <a:buFont typeface="Arial" panose="020B0604020202020204" pitchFamily="34" charset="0"/>
              <a:buChar char="•"/>
            </a:pPr>
            <a:r>
              <a:rPr lang="en-US" sz="2000" dirty="0" err="1">
                <a:latin typeface="Arial" panose="020B0604020202020204" pitchFamily="34" charset="0"/>
              </a:rPr>
              <a:t>Gqeberha</a:t>
            </a:r>
            <a:r>
              <a:rPr lang="en-US" sz="2000" dirty="0">
                <a:latin typeface="Arial" panose="020B0604020202020204" pitchFamily="34" charset="0"/>
              </a:rPr>
              <a:t> is supplied with water that is transferred from Orange River in addition to its local resources </a:t>
            </a:r>
          </a:p>
          <a:p>
            <a:pPr marL="847054" lvl="1" indent="-342900">
              <a:buFont typeface="Arial" panose="020B0604020202020204" pitchFamily="34" charset="0"/>
              <a:buChar char="•"/>
            </a:pPr>
            <a:r>
              <a:rPr lang="en-US" sz="2000" dirty="0">
                <a:latin typeface="Arial" panose="020B0604020202020204" pitchFamily="34" charset="0"/>
              </a:rPr>
              <a:t>Gauteng is supplied from different sub-catchments like Upper Orange, Thukela and the Vaal River</a:t>
            </a:r>
          </a:p>
          <a:p>
            <a:pPr marL="342900" indent="-342900">
              <a:buFont typeface="+mj-lt"/>
              <a:buAutoNum type="arabicPeriod"/>
            </a:pPr>
            <a:r>
              <a:rPr lang="en-US" sz="2000" dirty="0"/>
              <a:t>The transfers form a network of interlinked water resource systems that strengthens resilience of water supply</a:t>
            </a:r>
          </a:p>
          <a:p>
            <a:pPr marL="342900" indent="-342900">
              <a:buFont typeface="+mj-lt"/>
              <a:buAutoNum type="arabicPeriod"/>
            </a:pPr>
            <a:r>
              <a:rPr lang="en-US" sz="2000" dirty="0"/>
              <a:t>These transfers are being strengthened by connecting with groundwater systems</a:t>
            </a:r>
          </a:p>
          <a:p>
            <a:endParaRPr lang="en-US" sz="2000" dirty="0"/>
          </a:p>
          <a:p>
            <a:pPr marL="342900" indent="-342900">
              <a:buFont typeface="+mj-lt"/>
              <a:buAutoNum type="arabicPeriod"/>
            </a:pPr>
            <a:endParaRPr lang="en-ZA" sz="2000" dirty="0"/>
          </a:p>
        </p:txBody>
      </p:sp>
      <p:sp>
        <p:nvSpPr>
          <p:cNvPr id="6" name="Slide Number Placeholder 6"/>
          <p:cNvSpPr txBox="1">
            <a:spLocks/>
          </p:cNvSpPr>
          <p:nvPr/>
        </p:nvSpPr>
        <p:spPr bwMode="auto">
          <a:xfrm>
            <a:off x="10757541" y="6815319"/>
            <a:ext cx="1004879" cy="40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F5BC0-A84E-4DA6-98B9-D3347E8BE8CB}" type="slidenum">
              <a:rPr lang="en-US" altLang="en-US" b="1">
                <a:solidFill>
                  <a:srgbClr val="E46C0A"/>
                </a:solidFill>
                <a:ea typeface="ＭＳ Ｐゴシック" panose="020B0600070205080204" pitchFamily="34" charset="-128"/>
              </a:rPr>
              <a:pPr eaLnBrk="1" hangingPunct="1"/>
              <a:t>10</a:t>
            </a:fld>
            <a:endParaRPr lang="en-US" altLang="en-US" b="1" dirty="0">
              <a:solidFill>
                <a:srgbClr val="E46C0A"/>
              </a:solidFill>
              <a:ea typeface="ＭＳ Ｐゴシック" panose="020B0600070205080204" pitchFamily="34" charset="-128"/>
            </a:endParaRPr>
          </a:p>
        </p:txBody>
      </p:sp>
      <p:grpSp>
        <p:nvGrpSpPr>
          <p:cNvPr id="12" name="Group 2">
            <a:extLst>
              <a:ext uri="{FF2B5EF4-FFF2-40B4-BE49-F238E27FC236}">
                <a16:creationId xmlns:a16="http://schemas.microsoft.com/office/drawing/2014/main" id="{E01617E6-9F9E-5945-2D4A-A845ED3815DE}"/>
              </a:ext>
            </a:extLst>
          </p:cNvPr>
          <p:cNvGrpSpPr>
            <a:grpSpLocks/>
          </p:cNvGrpSpPr>
          <p:nvPr/>
        </p:nvGrpSpPr>
        <p:grpSpPr bwMode="auto">
          <a:xfrm>
            <a:off x="5996763" y="739757"/>
            <a:ext cx="7036993" cy="5767369"/>
            <a:chOff x="192" y="288"/>
            <a:chExt cx="5328" cy="4031"/>
          </a:xfrm>
        </p:grpSpPr>
        <p:pic>
          <p:nvPicPr>
            <p:cNvPr id="13" name="Picture 3" descr="Transfers">
              <a:extLst>
                <a:ext uri="{FF2B5EF4-FFF2-40B4-BE49-F238E27FC236}">
                  <a16:creationId xmlns:a16="http://schemas.microsoft.com/office/drawing/2014/main" id="{D9411083-115B-75A5-9320-13236FBC7B7D}"/>
                </a:ext>
              </a:extLst>
            </p:cNvPr>
            <p:cNvPicPr>
              <a:picLocks noChangeAspect="1" noChangeArrowheads="1"/>
            </p:cNvPicPr>
            <p:nvPr/>
          </p:nvPicPr>
          <p:blipFill>
            <a:blip r:embed="rId3" cstate="print"/>
            <a:srcRect/>
            <a:stretch>
              <a:fillRect/>
            </a:stretch>
          </p:blipFill>
          <p:spPr bwMode="auto">
            <a:xfrm>
              <a:off x="192" y="288"/>
              <a:ext cx="5328" cy="4018"/>
            </a:xfrm>
            <a:prstGeom prst="rect">
              <a:avLst/>
            </a:prstGeom>
            <a:noFill/>
            <a:ln w="9525">
              <a:noFill/>
              <a:miter lim="800000"/>
              <a:headEnd/>
              <a:tailEnd/>
            </a:ln>
          </p:spPr>
        </p:pic>
        <p:pic>
          <p:nvPicPr>
            <p:cNvPr id="14" name="Picture 4" descr="Transfers_legend">
              <a:extLst>
                <a:ext uri="{FF2B5EF4-FFF2-40B4-BE49-F238E27FC236}">
                  <a16:creationId xmlns:a16="http://schemas.microsoft.com/office/drawing/2014/main" id="{27A58A33-1B79-8E4D-F6E0-D8B6401742E0}"/>
                </a:ext>
              </a:extLst>
            </p:cNvPr>
            <p:cNvPicPr>
              <a:picLocks noChangeAspect="1" noChangeArrowheads="1"/>
            </p:cNvPicPr>
            <p:nvPr/>
          </p:nvPicPr>
          <p:blipFill>
            <a:blip r:embed="rId4" cstate="print"/>
            <a:srcRect/>
            <a:stretch>
              <a:fillRect/>
            </a:stretch>
          </p:blipFill>
          <p:spPr bwMode="auto">
            <a:xfrm>
              <a:off x="4399" y="3312"/>
              <a:ext cx="1121" cy="1007"/>
            </a:xfrm>
            <a:prstGeom prst="rect">
              <a:avLst/>
            </a:prstGeom>
            <a:noFill/>
            <a:ln w="9525">
              <a:noFill/>
              <a:miter lim="800000"/>
              <a:headEnd/>
              <a:tailEnd/>
            </a:ln>
          </p:spPr>
        </p:pic>
      </p:grpSp>
    </p:spTree>
    <p:extLst>
      <p:ext uri="{BB962C8B-B14F-4D97-AF65-F5344CB8AC3E}">
        <p14:creationId xmlns:p14="http://schemas.microsoft.com/office/powerpoint/2010/main" val="102839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27" y="301114"/>
            <a:ext cx="12533410" cy="575858"/>
          </a:xfrm>
          <a:noFill/>
        </p:spPr>
        <p:txBody>
          <a:bodyPr/>
          <a:lstStyle/>
          <a:p>
            <a:r>
              <a:rPr lang="en-US" sz="2400" dirty="0">
                <a:solidFill>
                  <a:srgbClr val="0070C0"/>
                </a:solidFill>
              </a:rPr>
              <a:t>7. W</a:t>
            </a:r>
            <a:r>
              <a:rPr lang="en-US" sz="2400" b="1" dirty="0">
                <a:solidFill>
                  <a:srgbClr val="0070C0"/>
                </a:solidFill>
              </a:rPr>
              <a:t>ater sharing and transfers to and from co-basin states</a:t>
            </a:r>
          </a:p>
        </p:txBody>
      </p:sp>
      <p:pic>
        <p:nvPicPr>
          <p:cNvPr id="13" name="Content Placeholder 12" descr="A map of south africa with different colored areas&#10;&#10;Description automatically generated with low confidence">
            <a:extLst>
              <a:ext uri="{FF2B5EF4-FFF2-40B4-BE49-F238E27FC236}">
                <a16:creationId xmlns:a16="http://schemas.microsoft.com/office/drawing/2014/main" id="{4F81F429-B273-5E7C-2398-EC8F2BE79F3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6664022" y="1159902"/>
            <a:ext cx="6780516" cy="5243046"/>
          </a:xfrm>
          <a:prstGeom prst="rect">
            <a:avLst/>
          </a:prstGeom>
          <a:noFill/>
          <a:ln>
            <a:noFill/>
          </a:ln>
          <a:extLst>
            <a:ext uri="{53640926-AAD7-44D8-BBD7-CCE9431645EC}">
              <a14:shadowObscured xmlns:a14="http://schemas.microsoft.com/office/drawing/2010/main"/>
            </a:ext>
          </a:extLst>
        </p:spPr>
      </p:pic>
      <p:sp>
        <p:nvSpPr>
          <p:cNvPr id="14" name="Text Placeholder 13">
            <a:extLst>
              <a:ext uri="{FF2B5EF4-FFF2-40B4-BE49-F238E27FC236}">
                <a16:creationId xmlns:a16="http://schemas.microsoft.com/office/drawing/2014/main" id="{1ACF303B-85BD-EFC9-D071-B9EABFD2DD19}"/>
              </a:ext>
            </a:extLst>
          </p:cNvPr>
          <p:cNvSpPr>
            <a:spLocks noGrp="1"/>
          </p:cNvSpPr>
          <p:nvPr>
            <p:ph type="body" sz="half" idx="2"/>
          </p:nvPr>
        </p:nvSpPr>
        <p:spPr>
          <a:xfrm>
            <a:off x="284133" y="1025355"/>
            <a:ext cx="6654799" cy="5880100"/>
          </a:xfrm>
        </p:spPr>
        <p:txBody>
          <a:bodyPr/>
          <a:lstStyle/>
          <a:p>
            <a:pPr marL="315125" indent="-315125" defTabSz="504200">
              <a:spcBef>
                <a:spcPct val="0"/>
              </a:spcBef>
              <a:buFont typeface="Arial" panose="020B0604020202020204" pitchFamily="34" charset="0"/>
              <a:buChar char="•"/>
              <a:defRPr/>
            </a:pPr>
            <a:r>
              <a:rPr lang="en-ZA" sz="2000" kern="1200" dirty="0">
                <a:solidFill>
                  <a:prstClr val="black"/>
                </a:solidFill>
                <a:ea typeface="MS PGothic" pitchFamily="34" charset="-128"/>
                <a:cs typeface="+mn-cs"/>
              </a:rPr>
              <a:t>4 </a:t>
            </a:r>
            <a:r>
              <a:rPr lang="en-ZA" sz="2000" dirty="0">
                <a:solidFill>
                  <a:prstClr val="black"/>
                </a:solidFill>
                <a:ea typeface="MS PGothic" pitchFamily="34" charset="-128"/>
              </a:rPr>
              <a:t>R</a:t>
            </a:r>
            <a:r>
              <a:rPr lang="en-ZA" sz="2000" kern="1200" dirty="0">
                <a:solidFill>
                  <a:prstClr val="black"/>
                </a:solidFill>
                <a:ea typeface="MS PGothic" pitchFamily="34" charset="-128"/>
                <a:cs typeface="+mn-cs"/>
              </a:rPr>
              <a:t>iver </a:t>
            </a:r>
            <a:r>
              <a:rPr lang="en-ZA" sz="2000" dirty="0">
                <a:solidFill>
                  <a:prstClr val="black"/>
                </a:solidFill>
                <a:cs typeface="+mn-cs"/>
              </a:rPr>
              <a:t>basins (Limpopo, Inco-Maputo, Orange-</a:t>
            </a:r>
            <a:r>
              <a:rPr lang="en-ZA" sz="2000" dirty="0" err="1">
                <a:solidFill>
                  <a:prstClr val="black"/>
                </a:solidFill>
                <a:cs typeface="+mn-cs"/>
              </a:rPr>
              <a:t>Senqu</a:t>
            </a:r>
            <a:r>
              <a:rPr lang="en-ZA" sz="2000" dirty="0">
                <a:solidFill>
                  <a:prstClr val="black"/>
                </a:solidFill>
                <a:cs typeface="+mn-cs"/>
              </a:rPr>
              <a:t>, </a:t>
            </a:r>
            <a:r>
              <a:rPr lang="en-ZA" sz="2000" dirty="0" err="1">
                <a:solidFill>
                  <a:prstClr val="black"/>
                </a:solidFill>
                <a:cs typeface="+mn-cs"/>
              </a:rPr>
              <a:t>Umbeluzi</a:t>
            </a:r>
            <a:r>
              <a:rPr lang="en-ZA" sz="2000" dirty="0">
                <a:solidFill>
                  <a:prstClr val="black"/>
                </a:solidFill>
                <a:cs typeface="+mn-cs"/>
              </a:rPr>
              <a:t>) </a:t>
            </a:r>
            <a:r>
              <a:rPr lang="en-ZA" sz="2000" kern="1200" dirty="0">
                <a:solidFill>
                  <a:prstClr val="black"/>
                </a:solidFill>
                <a:ea typeface="MS PGothic" pitchFamily="34" charset="-128"/>
                <a:cs typeface="+mn-cs"/>
              </a:rPr>
              <a:t>shared with 6 neighbouring countries </a:t>
            </a:r>
          </a:p>
          <a:p>
            <a:pPr marL="315125" indent="-315125" defTabSz="504200" rtl="0" fontAlgn="base">
              <a:spcBef>
                <a:spcPct val="0"/>
              </a:spcBef>
              <a:spcAft>
                <a:spcPct val="0"/>
              </a:spcAft>
              <a:buFont typeface="Arial" panose="020B0604020202020204" pitchFamily="34" charset="0"/>
              <a:buChar char="•"/>
              <a:defRPr/>
            </a:pPr>
            <a:r>
              <a:rPr lang="en-US" sz="2000" kern="1200" dirty="0">
                <a:solidFill>
                  <a:prstClr val="black"/>
                </a:solidFill>
                <a:ea typeface="MS PGothic" pitchFamily="34" charset="-128"/>
                <a:cs typeface="+mn-cs"/>
              </a:rPr>
              <a:t>Several international transfers</a:t>
            </a:r>
          </a:p>
          <a:p>
            <a:pPr marL="819279" lvl="1" indent="-315125" defTabSz="504200">
              <a:spcBef>
                <a:spcPct val="0"/>
              </a:spcBef>
              <a:buFont typeface="Arial" panose="020B0604020202020204" pitchFamily="34" charset="0"/>
              <a:buChar char="•"/>
              <a:defRPr/>
            </a:pPr>
            <a:r>
              <a:rPr lang="en-US" sz="1800" b="1" dirty="0">
                <a:solidFill>
                  <a:prstClr val="black"/>
                </a:solidFill>
                <a:latin typeface="Arial" panose="020B0604020202020204" pitchFamily="34" charset="0"/>
              </a:rPr>
              <a:t>Lesotho to SA</a:t>
            </a:r>
            <a:r>
              <a:rPr lang="en-US" sz="1800" dirty="0">
                <a:solidFill>
                  <a:prstClr val="black"/>
                </a:solidFill>
                <a:latin typeface="Arial" panose="020B0604020202020204" pitchFamily="34" charset="0"/>
              </a:rPr>
              <a:t> - </a:t>
            </a:r>
            <a:r>
              <a:rPr lang="en-US" sz="1800" kern="1200" dirty="0">
                <a:solidFill>
                  <a:prstClr val="black"/>
                </a:solidFill>
                <a:latin typeface="Arial" panose="020B0604020202020204" pitchFamily="34" charset="0"/>
                <a:ea typeface="MS PGothic" pitchFamily="34" charset="-128"/>
                <a:cs typeface="+mn-cs"/>
              </a:rPr>
              <a:t>Lesotho Highlands Water Project (LHWP)</a:t>
            </a:r>
          </a:p>
          <a:p>
            <a:pPr marL="819279" lvl="1" indent="-315125" defTabSz="504200">
              <a:spcBef>
                <a:spcPct val="0"/>
              </a:spcBef>
              <a:buFont typeface="Arial" panose="020B0604020202020204" pitchFamily="34" charset="0"/>
              <a:buChar char="•"/>
              <a:defRPr/>
            </a:pPr>
            <a:r>
              <a:rPr lang="en-US" sz="1800" b="1" dirty="0">
                <a:solidFill>
                  <a:prstClr val="black"/>
                </a:solidFill>
                <a:latin typeface="Arial" panose="020B0604020202020204" pitchFamily="34" charset="0"/>
              </a:rPr>
              <a:t>SA-Namibia</a:t>
            </a:r>
            <a:r>
              <a:rPr lang="en-US" sz="1800" dirty="0">
                <a:solidFill>
                  <a:prstClr val="black"/>
                </a:solidFill>
                <a:latin typeface="Arial" panose="020B0604020202020204" pitchFamily="34" charset="0"/>
              </a:rPr>
              <a:t> water sharing in lower Orange River</a:t>
            </a:r>
          </a:p>
          <a:p>
            <a:pPr marL="819279" lvl="1" indent="-315125" defTabSz="504200">
              <a:spcBef>
                <a:spcPct val="0"/>
              </a:spcBef>
              <a:buFont typeface="Arial" panose="020B0604020202020204" pitchFamily="34" charset="0"/>
              <a:buChar char="•"/>
              <a:defRPr/>
            </a:pPr>
            <a:r>
              <a:rPr lang="en-US" sz="1800" b="1" dirty="0">
                <a:solidFill>
                  <a:prstClr val="black"/>
                </a:solidFill>
                <a:latin typeface="Arial" panose="020B0604020202020204" pitchFamily="34" charset="0"/>
              </a:rPr>
              <a:t>SA to Botswana</a:t>
            </a:r>
            <a:r>
              <a:rPr lang="en-US" sz="1800" dirty="0">
                <a:solidFill>
                  <a:prstClr val="black"/>
                </a:solidFill>
                <a:latin typeface="Arial" panose="020B0604020202020204" pitchFamily="34" charset="0"/>
              </a:rPr>
              <a:t> on the </a:t>
            </a:r>
            <a:r>
              <a:rPr lang="en-US" sz="1800" dirty="0" err="1">
                <a:solidFill>
                  <a:prstClr val="black"/>
                </a:solidFill>
                <a:latin typeface="Arial" panose="020B0604020202020204" pitchFamily="34" charset="0"/>
              </a:rPr>
              <a:t>Molatedi</a:t>
            </a:r>
            <a:r>
              <a:rPr lang="en-US" sz="1800" dirty="0">
                <a:solidFill>
                  <a:prstClr val="black"/>
                </a:solidFill>
                <a:latin typeface="Arial" panose="020B0604020202020204" pitchFamily="34" charset="0"/>
              </a:rPr>
              <a:t> Dam Transfer</a:t>
            </a:r>
          </a:p>
          <a:p>
            <a:pPr marL="819279" lvl="1" indent="-315125" defTabSz="504200">
              <a:spcBef>
                <a:spcPct val="0"/>
              </a:spcBef>
              <a:buFont typeface="Arial" panose="020B0604020202020204" pitchFamily="34" charset="0"/>
              <a:buChar char="•"/>
              <a:defRPr/>
            </a:pPr>
            <a:r>
              <a:rPr lang="en-US" sz="1800" b="1" kern="1200" dirty="0">
                <a:solidFill>
                  <a:prstClr val="black"/>
                </a:solidFill>
                <a:latin typeface="Arial" panose="020B0604020202020204" pitchFamily="34" charset="0"/>
                <a:ea typeface="MS PGothic" pitchFamily="34" charset="-128"/>
                <a:cs typeface="+mn-cs"/>
              </a:rPr>
              <a:t>SA-Eswatini</a:t>
            </a:r>
            <a:r>
              <a:rPr lang="en-US" sz="1800" kern="1200" dirty="0">
                <a:solidFill>
                  <a:prstClr val="black"/>
                </a:solidFill>
                <a:latin typeface="Arial" panose="020B0604020202020204" pitchFamily="34" charset="0"/>
                <a:ea typeface="MS PGothic" pitchFamily="34" charset="-128"/>
                <a:cs typeface="+mn-cs"/>
              </a:rPr>
              <a:t> for </a:t>
            </a:r>
            <a:r>
              <a:rPr lang="en-US" sz="1800" kern="1200" dirty="0" err="1">
                <a:solidFill>
                  <a:prstClr val="black"/>
                </a:solidFill>
                <a:latin typeface="Arial" panose="020B0604020202020204" pitchFamily="34" charset="0"/>
                <a:ea typeface="MS PGothic" pitchFamily="34" charset="-128"/>
                <a:cs typeface="+mn-cs"/>
              </a:rPr>
              <a:t>Pongolapoort</a:t>
            </a:r>
            <a:r>
              <a:rPr lang="en-US" sz="1800" kern="1200" dirty="0">
                <a:solidFill>
                  <a:prstClr val="black"/>
                </a:solidFill>
                <a:latin typeface="Arial" panose="020B0604020202020204" pitchFamily="34" charset="0"/>
                <a:ea typeface="MS PGothic" pitchFamily="34" charset="-128"/>
                <a:cs typeface="+mn-cs"/>
              </a:rPr>
              <a:t>/ </a:t>
            </a:r>
            <a:r>
              <a:rPr lang="en-US" sz="1800" kern="1200" dirty="0" err="1">
                <a:solidFill>
                  <a:prstClr val="black"/>
                </a:solidFill>
                <a:latin typeface="Arial" panose="020B0604020202020204" pitchFamily="34" charset="0"/>
                <a:ea typeface="MS PGothic" pitchFamily="34" charset="-128"/>
                <a:cs typeface="+mn-cs"/>
              </a:rPr>
              <a:t>Jozin</a:t>
            </a:r>
            <a:r>
              <a:rPr lang="en-US" sz="1800" dirty="0" err="1">
                <a:solidFill>
                  <a:prstClr val="black"/>
                </a:solidFill>
                <a:latin typeface="Arial" panose="020B0604020202020204" pitchFamily="34" charset="0"/>
              </a:rPr>
              <a:t>i</a:t>
            </a:r>
            <a:r>
              <a:rPr lang="en-US" sz="1800" dirty="0">
                <a:solidFill>
                  <a:prstClr val="black"/>
                </a:solidFill>
                <a:latin typeface="Arial" panose="020B0604020202020204" pitchFamily="34" charset="0"/>
              </a:rPr>
              <a:t> Dam, and c</a:t>
            </a:r>
            <a:r>
              <a:rPr lang="en-US" sz="1800" kern="1200" dirty="0">
                <a:solidFill>
                  <a:prstClr val="black"/>
                </a:solidFill>
                <a:latin typeface="Arial" panose="020B0604020202020204" pitchFamily="34" charset="0"/>
                <a:ea typeface="MS PGothic" pitchFamily="34" charset="-128"/>
                <a:cs typeface="+mn-cs"/>
              </a:rPr>
              <a:t>o-development of Komati Basin (Maguga and </a:t>
            </a:r>
            <a:r>
              <a:rPr lang="en-US" sz="1800" kern="1200" dirty="0" err="1">
                <a:solidFill>
                  <a:prstClr val="black"/>
                </a:solidFill>
                <a:latin typeface="Arial" panose="020B0604020202020204" pitchFamily="34" charset="0"/>
                <a:ea typeface="MS PGothic" pitchFamily="34" charset="-128"/>
                <a:cs typeface="+mn-cs"/>
              </a:rPr>
              <a:t>Driekoppies</a:t>
            </a:r>
            <a:r>
              <a:rPr lang="en-US" sz="1800" kern="1200" dirty="0">
                <a:solidFill>
                  <a:prstClr val="black"/>
                </a:solidFill>
                <a:latin typeface="Arial" panose="020B0604020202020204" pitchFamily="34" charset="0"/>
                <a:ea typeface="MS PGothic" pitchFamily="34" charset="-128"/>
                <a:cs typeface="+mn-cs"/>
              </a:rPr>
              <a:t> Dams)</a:t>
            </a:r>
          </a:p>
          <a:p>
            <a:pPr marL="315125" indent="-315125" defTabSz="504200">
              <a:spcBef>
                <a:spcPct val="0"/>
              </a:spcBef>
              <a:buFont typeface="Arial" panose="020B0604020202020204" pitchFamily="34" charset="0"/>
              <a:buChar char="•"/>
              <a:defRPr/>
            </a:pPr>
            <a:r>
              <a:rPr lang="en-US" sz="2000" b="1" dirty="0">
                <a:solidFill>
                  <a:prstClr val="black"/>
                </a:solidFill>
                <a:cs typeface="+mn-cs"/>
              </a:rPr>
              <a:t>Projects under planning and implementation</a:t>
            </a:r>
          </a:p>
          <a:p>
            <a:pPr marL="819279" lvl="1" indent="-315125" defTabSz="504200">
              <a:spcBef>
                <a:spcPct val="0"/>
              </a:spcBef>
              <a:buFont typeface="Arial" panose="020B0604020202020204" pitchFamily="34" charset="0"/>
              <a:buChar char="•"/>
              <a:defRPr/>
            </a:pPr>
            <a:r>
              <a:rPr lang="en-US" sz="2000" dirty="0">
                <a:solidFill>
                  <a:prstClr val="black"/>
                </a:solidFill>
              </a:rPr>
              <a:t>Lower </a:t>
            </a:r>
            <a:r>
              <a:rPr lang="en-US" sz="2000" dirty="0">
                <a:solidFill>
                  <a:prstClr val="black"/>
                </a:solidFill>
                <a:cs typeface="+mn-cs"/>
              </a:rPr>
              <a:t>Orange River developments with Namibia (</a:t>
            </a:r>
            <a:r>
              <a:rPr lang="en-US" sz="2000" dirty="0" err="1">
                <a:solidFill>
                  <a:prstClr val="black"/>
                </a:solidFill>
                <a:cs typeface="+mn-cs"/>
              </a:rPr>
              <a:t>Noordoewer</a:t>
            </a:r>
            <a:r>
              <a:rPr lang="en-US" sz="2000" dirty="0">
                <a:solidFill>
                  <a:prstClr val="black"/>
                </a:solidFill>
                <a:cs typeface="+mn-cs"/>
              </a:rPr>
              <a:t>/ </a:t>
            </a:r>
            <a:r>
              <a:rPr lang="en-US" sz="2000" dirty="0" err="1">
                <a:solidFill>
                  <a:prstClr val="black"/>
                </a:solidFill>
                <a:cs typeface="+mn-cs"/>
              </a:rPr>
              <a:t>Vioolsdrift</a:t>
            </a:r>
            <a:r>
              <a:rPr lang="en-US" sz="2000" dirty="0">
                <a:solidFill>
                  <a:prstClr val="black"/>
                </a:solidFill>
                <a:cs typeface="+mn-cs"/>
              </a:rPr>
              <a:t> Dam) – </a:t>
            </a:r>
            <a:r>
              <a:rPr lang="en-US" sz="2000" b="1" dirty="0">
                <a:solidFill>
                  <a:prstClr val="black"/>
                </a:solidFill>
                <a:cs typeface="+mn-cs"/>
              </a:rPr>
              <a:t>Feasibility Stage</a:t>
            </a:r>
          </a:p>
          <a:p>
            <a:pPr marL="819279" lvl="1" indent="-315125" defTabSz="504200">
              <a:spcBef>
                <a:spcPct val="0"/>
              </a:spcBef>
              <a:buFont typeface="Arial" panose="020B0604020202020204" pitchFamily="34" charset="0"/>
              <a:buChar char="•"/>
              <a:defRPr/>
            </a:pPr>
            <a:r>
              <a:rPr lang="en-US" sz="2000" dirty="0">
                <a:solidFill>
                  <a:prstClr val="black"/>
                </a:solidFill>
              </a:rPr>
              <a:t>Lesotho Botswana Water Transfer Project – </a:t>
            </a:r>
            <a:r>
              <a:rPr lang="en-US" sz="2000" b="1" dirty="0">
                <a:solidFill>
                  <a:prstClr val="black"/>
                </a:solidFill>
              </a:rPr>
              <a:t>Feasibility Stage</a:t>
            </a:r>
          </a:p>
          <a:p>
            <a:pPr marL="819279" lvl="1" indent="-315125" defTabSz="504200">
              <a:spcBef>
                <a:spcPct val="0"/>
              </a:spcBef>
              <a:buFont typeface="Arial" panose="020B0604020202020204" pitchFamily="34" charset="0"/>
              <a:buChar char="•"/>
              <a:defRPr/>
            </a:pPr>
            <a:r>
              <a:rPr lang="en-US" sz="2000" kern="1200" dirty="0">
                <a:solidFill>
                  <a:prstClr val="black"/>
                </a:solidFill>
                <a:ea typeface="MS PGothic" pitchFamily="34" charset="-128"/>
              </a:rPr>
              <a:t>Musina Beitbr</a:t>
            </a:r>
            <a:r>
              <a:rPr lang="en-US" sz="2000" dirty="0">
                <a:solidFill>
                  <a:prstClr val="black"/>
                </a:solidFill>
              </a:rPr>
              <a:t>idge Integrated Water Supply Scheme with Zimbabwe – </a:t>
            </a:r>
            <a:r>
              <a:rPr lang="en-US" sz="2000" b="1" dirty="0">
                <a:solidFill>
                  <a:prstClr val="black"/>
                </a:solidFill>
              </a:rPr>
              <a:t>Feasibility/Design Stage</a:t>
            </a:r>
          </a:p>
          <a:p>
            <a:pPr marL="819279" lvl="1" indent="-315125" defTabSz="504200">
              <a:spcBef>
                <a:spcPct val="0"/>
              </a:spcBef>
              <a:buFont typeface="Arial" panose="020B0604020202020204" pitchFamily="34" charset="0"/>
              <a:buChar char="•"/>
              <a:defRPr/>
            </a:pPr>
            <a:r>
              <a:rPr lang="en-US" sz="2000" dirty="0">
                <a:solidFill>
                  <a:prstClr val="black"/>
                </a:solidFill>
              </a:rPr>
              <a:t>Phase II of </a:t>
            </a:r>
            <a:r>
              <a:rPr lang="en-US" sz="1800" kern="1200" dirty="0">
                <a:solidFill>
                  <a:prstClr val="black"/>
                </a:solidFill>
                <a:latin typeface="Arial" panose="020B0604020202020204" pitchFamily="34" charset="0"/>
                <a:ea typeface="MS PGothic" pitchFamily="34" charset="-128"/>
                <a:cs typeface="+mn-cs"/>
              </a:rPr>
              <a:t>Lesotho Highlands Water Project – </a:t>
            </a:r>
            <a:r>
              <a:rPr lang="en-US" sz="1800" b="1" kern="1200" dirty="0">
                <a:solidFill>
                  <a:prstClr val="black"/>
                </a:solidFill>
                <a:latin typeface="Arial" panose="020B0604020202020204" pitchFamily="34" charset="0"/>
                <a:ea typeface="MS PGothic" pitchFamily="34" charset="-128"/>
                <a:cs typeface="+mn-cs"/>
              </a:rPr>
              <a:t>Construction Stage</a:t>
            </a:r>
            <a:endParaRPr lang="en-US" sz="2000" b="1" kern="1200" dirty="0">
              <a:solidFill>
                <a:prstClr val="black"/>
              </a:solidFill>
              <a:ea typeface="MS PGothic" pitchFamily="34" charset="-128"/>
              <a:cs typeface="+mn-cs"/>
            </a:endParaRPr>
          </a:p>
          <a:p>
            <a:pPr marL="819279" lvl="1" indent="-315125" defTabSz="504200">
              <a:spcBef>
                <a:spcPct val="0"/>
              </a:spcBef>
              <a:buFont typeface="Arial" panose="020B0604020202020204" pitchFamily="34" charset="0"/>
              <a:buChar char="•"/>
              <a:defRPr/>
            </a:pPr>
            <a:endParaRPr lang="en-US" sz="2179" kern="1200" dirty="0">
              <a:solidFill>
                <a:prstClr val="black"/>
              </a:solidFill>
              <a:ea typeface="MS PGothic" pitchFamily="34" charset="-128"/>
              <a:cs typeface="+mn-cs"/>
            </a:endParaRPr>
          </a:p>
        </p:txBody>
      </p:sp>
      <p:sp>
        <p:nvSpPr>
          <p:cNvPr id="9" name="Slide Number Placeholder 6"/>
          <p:cNvSpPr txBox="1">
            <a:spLocks/>
          </p:cNvSpPr>
          <p:nvPr/>
        </p:nvSpPr>
        <p:spPr>
          <a:xfrm>
            <a:off x="10756665" y="6815319"/>
            <a:ext cx="1006629" cy="402652"/>
          </a:xfrm>
          <a:prstGeom prst="rect">
            <a:avLst/>
          </a:prstGeom>
        </p:spPr>
        <p:txBody>
          <a:bodyPr vert="horz" wrap="square" lIns="100838" tIns="50419" rIns="100838" bIns="50419" numCol="1" anchor="t" anchorCtr="0" compatLnSpc="1">
            <a:prstTxWarp prst="textNoShape">
              <a:avLst/>
            </a:prstTxWarp>
          </a:bodyPr>
          <a:lstStyle/>
          <a:p>
            <a:pPr algn="l" defTabSz="504200" rtl="0" fontAlgn="base">
              <a:spcBef>
                <a:spcPct val="0"/>
              </a:spcBef>
              <a:spcAft>
                <a:spcPct val="0"/>
              </a:spcAft>
              <a:defRPr/>
            </a:pPr>
            <a:fld id="{B7F67DE4-8928-44BF-BA38-8905059247AD}" type="slidenum">
              <a:rPr lang="en-US" sz="1985" b="1" kern="1200">
                <a:solidFill>
                  <a:srgbClr val="F79646">
                    <a:lumMod val="75000"/>
                  </a:srgbClr>
                </a:solidFill>
                <a:latin typeface="Arial" panose="020B0604020202020204" pitchFamily="34" charset="0"/>
                <a:ea typeface="ＭＳ Ｐゴシック" pitchFamily="34" charset="-128"/>
                <a:cs typeface="+mn-cs"/>
              </a:rPr>
              <a:pPr algn="l" defTabSz="504200" rtl="0" fontAlgn="base">
                <a:spcBef>
                  <a:spcPct val="0"/>
                </a:spcBef>
                <a:spcAft>
                  <a:spcPct val="0"/>
                </a:spcAft>
                <a:defRPr/>
              </a:pPr>
              <a:t>11</a:t>
            </a:fld>
            <a:endParaRPr lang="en-US" sz="1985" b="1" kern="1200" dirty="0">
              <a:solidFill>
                <a:srgbClr val="F79646">
                  <a:lumMod val="75000"/>
                </a:srgbClr>
              </a:solidFill>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305753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E6B3-D3E7-3686-EFD6-6058C3495F71}"/>
              </a:ext>
            </a:extLst>
          </p:cNvPr>
          <p:cNvSpPr>
            <a:spLocks noGrp="1"/>
          </p:cNvSpPr>
          <p:nvPr>
            <p:ph type="title"/>
          </p:nvPr>
        </p:nvSpPr>
        <p:spPr>
          <a:xfrm>
            <a:off x="672226" y="523904"/>
            <a:ext cx="12100084" cy="756286"/>
          </a:xfrm>
        </p:spPr>
        <p:txBody>
          <a:bodyPr/>
          <a:lstStyle/>
          <a:p>
            <a:pPr algn="l"/>
            <a:r>
              <a:rPr lang="en-US" sz="2400" dirty="0">
                <a:solidFill>
                  <a:srgbClr val="0070C0"/>
                </a:solidFill>
              </a:rPr>
              <a:t>8. Measures to promote desalination and water reclamation uptake</a:t>
            </a:r>
          </a:p>
        </p:txBody>
      </p:sp>
      <p:sp>
        <p:nvSpPr>
          <p:cNvPr id="4" name="Slide Number Placeholder 3">
            <a:extLst>
              <a:ext uri="{FF2B5EF4-FFF2-40B4-BE49-F238E27FC236}">
                <a16:creationId xmlns:a16="http://schemas.microsoft.com/office/drawing/2014/main" id="{21294429-4840-EB15-CD52-C7E3259CC404}"/>
              </a:ext>
            </a:extLst>
          </p:cNvPr>
          <p:cNvSpPr>
            <a:spLocks noGrp="1"/>
          </p:cNvSpPr>
          <p:nvPr>
            <p:ph type="sldNum" sz="quarter" idx="12"/>
          </p:nvPr>
        </p:nvSpPr>
        <p:spPr/>
        <p:txBody>
          <a:bodyPr/>
          <a:lstStyle/>
          <a:p>
            <a:fld id="{917FFACC-2193-42B5-A918-BB67A792B44A}" type="slidenum">
              <a:rPr lang="en-US" altLang="en-US" smtClean="0"/>
              <a:pPr/>
              <a:t>12</a:t>
            </a:fld>
            <a:endParaRPr lang="en-US" altLang="en-US"/>
          </a:p>
        </p:txBody>
      </p:sp>
      <p:sp>
        <p:nvSpPr>
          <p:cNvPr id="9" name="Content Placeholder 8">
            <a:extLst>
              <a:ext uri="{FF2B5EF4-FFF2-40B4-BE49-F238E27FC236}">
                <a16:creationId xmlns:a16="http://schemas.microsoft.com/office/drawing/2014/main" id="{859F85FC-8EE7-690C-B445-DF71E062AF4D}"/>
              </a:ext>
            </a:extLst>
          </p:cNvPr>
          <p:cNvSpPr>
            <a:spLocks noGrp="1"/>
          </p:cNvSpPr>
          <p:nvPr>
            <p:ph sz="half" idx="1"/>
          </p:nvPr>
        </p:nvSpPr>
        <p:spPr>
          <a:xfrm>
            <a:off x="672227" y="1280190"/>
            <a:ext cx="12100084" cy="5475609"/>
          </a:xfrm>
        </p:spPr>
        <p:txBody>
          <a:bodyPr/>
          <a:lstStyle/>
          <a:p>
            <a:pPr>
              <a:spcBef>
                <a:spcPts val="1200"/>
              </a:spcBef>
            </a:pPr>
            <a:r>
              <a:rPr lang="en-US" sz="2000" dirty="0"/>
              <a:t>Non-conventional water sources like reuse of effluent and seawater desalination are another of pillar of water security</a:t>
            </a:r>
          </a:p>
          <a:p>
            <a:pPr>
              <a:spcBef>
                <a:spcPts val="1200"/>
              </a:spcBef>
            </a:pPr>
            <a:r>
              <a:rPr lang="en-US" sz="2000" dirty="0"/>
              <a:t>Seawater desalination enhances climate change resilience in coastal locations </a:t>
            </a:r>
          </a:p>
          <a:p>
            <a:pPr>
              <a:spcBef>
                <a:spcPts val="1200"/>
              </a:spcBef>
            </a:pPr>
            <a:r>
              <a:rPr lang="en-US" sz="2000" dirty="0"/>
              <a:t>The contribution of reuse of effluent is projected to grow from 10% to 15% and that of seawater desalination from 0.5% to 5% of the total future water sources by 2050</a:t>
            </a:r>
          </a:p>
          <a:p>
            <a:pPr>
              <a:spcBef>
                <a:spcPts val="1200"/>
              </a:spcBef>
            </a:pPr>
            <a:r>
              <a:rPr lang="en-US" sz="2000" dirty="0"/>
              <a:t>In order to exploit these targets for these sources, the following measures are needed;</a:t>
            </a:r>
          </a:p>
          <a:p>
            <a:pPr lvl="1">
              <a:spcBef>
                <a:spcPts val="1200"/>
              </a:spcBef>
            </a:pPr>
            <a:r>
              <a:rPr lang="en-US" sz="2000" dirty="0"/>
              <a:t>Policies that promote sustainable desalination practices</a:t>
            </a:r>
          </a:p>
          <a:p>
            <a:pPr lvl="1">
              <a:spcBef>
                <a:spcPts val="1200"/>
              </a:spcBef>
            </a:pPr>
            <a:r>
              <a:rPr lang="en-US" sz="2000" dirty="0"/>
              <a:t>Innovative financing  and procurement models e.g., Independent Water Producers</a:t>
            </a:r>
          </a:p>
          <a:p>
            <a:pPr lvl="1">
              <a:spcBef>
                <a:spcPts val="1200"/>
              </a:spcBef>
            </a:pPr>
            <a:r>
              <a:rPr lang="en-US" sz="2000" dirty="0"/>
              <a:t>Investing in energy-efficient desalination technologies, like reverse osmosis with energy recovery systems, to reduce operational costs and environmental impact.</a:t>
            </a:r>
          </a:p>
          <a:p>
            <a:pPr lvl="1">
              <a:spcBef>
                <a:spcPts val="1200"/>
              </a:spcBef>
            </a:pPr>
            <a:r>
              <a:rPr lang="en-US" sz="2000" dirty="0"/>
              <a:t>Supporting research into new desalination methods and technologies</a:t>
            </a:r>
          </a:p>
          <a:p>
            <a:pPr lvl="1">
              <a:spcBef>
                <a:spcPts val="1200"/>
              </a:spcBef>
            </a:pPr>
            <a:r>
              <a:rPr lang="en-US" sz="2000" dirty="0"/>
              <a:t>Implementing best practices for brine disposal to minimize environmental impact,</a:t>
            </a:r>
          </a:p>
        </p:txBody>
      </p:sp>
    </p:spTree>
    <p:extLst>
      <p:ext uri="{BB962C8B-B14F-4D97-AF65-F5344CB8AC3E}">
        <p14:creationId xmlns:p14="http://schemas.microsoft.com/office/powerpoint/2010/main" val="319057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24053-AADD-936E-6B9E-34A00C9A7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682C-0870-BD85-17C0-2A49AACC3879}"/>
              </a:ext>
            </a:extLst>
          </p:cNvPr>
          <p:cNvSpPr>
            <a:spLocks noGrp="1"/>
          </p:cNvSpPr>
          <p:nvPr>
            <p:ph type="title"/>
          </p:nvPr>
        </p:nvSpPr>
        <p:spPr>
          <a:xfrm>
            <a:off x="168056" y="437205"/>
            <a:ext cx="13698415" cy="748091"/>
          </a:xfrm>
        </p:spPr>
        <p:txBody>
          <a:bodyPr/>
          <a:lstStyle/>
          <a:p>
            <a:pPr algn="l"/>
            <a:r>
              <a:rPr lang="en-ZA" sz="2400" b="1" dirty="0">
                <a:solidFill>
                  <a:srgbClr val="0070C0"/>
                </a:solidFill>
                <a:cs typeface="Arial" panose="020B0604020202020204" pitchFamily="34" charset="0"/>
              </a:rPr>
              <a:t>9. Water quality and impacts on water security, human health and aquatic ecosystems</a:t>
            </a:r>
          </a:p>
        </p:txBody>
      </p:sp>
      <p:sp>
        <p:nvSpPr>
          <p:cNvPr id="3" name="Content Placeholder 2">
            <a:extLst>
              <a:ext uri="{FF2B5EF4-FFF2-40B4-BE49-F238E27FC236}">
                <a16:creationId xmlns:a16="http://schemas.microsoft.com/office/drawing/2014/main" id="{EA4345AA-2E3A-C93C-5D51-4B9806A7F4A8}"/>
              </a:ext>
            </a:extLst>
          </p:cNvPr>
          <p:cNvSpPr>
            <a:spLocks noGrp="1"/>
          </p:cNvSpPr>
          <p:nvPr>
            <p:ph sz="half" idx="1"/>
          </p:nvPr>
        </p:nvSpPr>
        <p:spPr>
          <a:xfrm>
            <a:off x="420141" y="1074100"/>
            <a:ext cx="12604255" cy="5824216"/>
          </a:xfrm>
        </p:spPr>
        <p:txBody>
          <a:bodyPr/>
          <a:lstStyle/>
          <a:p>
            <a:pPr algn="just">
              <a:lnSpc>
                <a:spcPts val="2757"/>
              </a:lnSpc>
              <a:spcBef>
                <a:spcPts val="662"/>
              </a:spcBef>
              <a:spcAft>
                <a:spcPts val="662"/>
              </a:spcAft>
            </a:pPr>
            <a:r>
              <a:rPr lang="en-US" sz="1985" dirty="0">
                <a:cs typeface="Arial" panose="020B0604020202020204" pitchFamily="34" charset="0"/>
              </a:rPr>
              <a:t>South Africa</a:t>
            </a:r>
            <a:r>
              <a:rPr lang="en-ZA" sz="1985" dirty="0">
                <a:solidFill>
                  <a:srgbClr val="000000"/>
                </a:solidFill>
                <a:cs typeface="Arial" panose="020B0604020202020204" pitchFamily="34" charset="0"/>
              </a:rPr>
              <a:t> faces major challenges of </a:t>
            </a:r>
            <a:r>
              <a:rPr lang="en-ZA" sz="1985" dirty="0">
                <a:ea typeface="Calibri" panose="020F0502020204030204" pitchFamily="34" charset="0"/>
                <a:cs typeface="Arial" panose="020B0604020202020204" pitchFamily="34" charset="0"/>
              </a:rPr>
              <a:t>deteriorating water quality in </a:t>
            </a:r>
            <a:r>
              <a:rPr lang="en-GB" sz="1985" dirty="0">
                <a:ea typeface="Calibri" panose="020F0502020204030204" pitchFamily="34" charset="0"/>
                <a:cs typeface="Arial" panose="020B0604020202020204" pitchFamily="34" charset="0"/>
              </a:rPr>
              <a:t>rivers, lakes, dams, wetlands, estuaries or the coastal marine environment</a:t>
            </a:r>
            <a:r>
              <a:rPr lang="en-ZA" sz="1985" dirty="0">
                <a:ea typeface="Calibri" panose="020F0502020204030204" pitchFamily="34" charset="0"/>
                <a:cs typeface="Arial" panose="020B0604020202020204" pitchFamily="34" charset="0"/>
              </a:rPr>
              <a:t>, due to point and non point (diffuse) sources of pollution</a:t>
            </a:r>
          </a:p>
          <a:p>
            <a:pPr algn="just">
              <a:lnSpc>
                <a:spcPts val="2757"/>
              </a:lnSpc>
              <a:spcBef>
                <a:spcPts val="662"/>
              </a:spcBef>
              <a:spcAft>
                <a:spcPts val="662"/>
              </a:spcAft>
            </a:pPr>
            <a:r>
              <a:rPr lang="en-US" sz="1985" dirty="0">
                <a:solidFill>
                  <a:prstClr val="black"/>
                </a:solidFill>
                <a:cs typeface="Arial" panose="020B0604020202020204" pitchFamily="34" charset="0"/>
              </a:rPr>
              <a:t>Poor water quality worsens the country’s inherent water stress situation. Poor water quality reduces water availability and increases treatment costs to restore water quality or to make water suitable for use</a:t>
            </a:r>
            <a:r>
              <a:rPr lang="en-ZA" sz="1985" dirty="0">
                <a:ea typeface="Calibri" panose="020F0502020204030204" pitchFamily="34" charset="0"/>
                <a:cs typeface="Arial" panose="020B0604020202020204" pitchFamily="34" charset="0"/>
              </a:rPr>
              <a:t> </a:t>
            </a:r>
          </a:p>
          <a:p>
            <a:pPr algn="just">
              <a:lnSpc>
                <a:spcPts val="2757"/>
              </a:lnSpc>
              <a:spcBef>
                <a:spcPts val="662"/>
              </a:spcBef>
              <a:spcAft>
                <a:spcPts val="662"/>
              </a:spcAft>
            </a:pPr>
            <a:r>
              <a:rPr lang="en-ZA" sz="1985" dirty="0">
                <a:ea typeface="Calibri" panose="020F0502020204030204" pitchFamily="34" charset="0"/>
                <a:cs typeface="Arial" panose="020B0604020202020204" pitchFamily="34" charset="0"/>
              </a:rPr>
              <a:t>The resultant water pollution has major impacts on human health, aquatic ecosystems and on various sectors of the economy, including agriculture, industry and tourism</a:t>
            </a:r>
          </a:p>
          <a:p>
            <a:pPr algn="just">
              <a:lnSpc>
                <a:spcPts val="2757"/>
              </a:lnSpc>
              <a:spcBef>
                <a:spcPts val="662"/>
              </a:spcBef>
              <a:spcAft>
                <a:spcPts val="662"/>
              </a:spcAft>
            </a:pPr>
            <a:r>
              <a:rPr lang="en-ZA" sz="1985" dirty="0">
                <a:ea typeface="Calibri" panose="020F0502020204030204" pitchFamily="34" charset="0"/>
                <a:cs typeface="Arial" panose="020B0604020202020204" pitchFamily="34" charset="0"/>
              </a:rPr>
              <a:t>Effective water quality management is a developmental issue, not simply an environmental issue, and must be addressed by all Spheres of Government, together with civil society and the private sector </a:t>
            </a:r>
          </a:p>
          <a:p>
            <a:pPr algn="just">
              <a:lnSpc>
                <a:spcPts val="2757"/>
              </a:lnSpc>
              <a:spcBef>
                <a:spcPts val="662"/>
              </a:spcBef>
              <a:spcAft>
                <a:spcPts val="662"/>
              </a:spcAft>
            </a:pPr>
            <a:r>
              <a:rPr lang="en-US" sz="1985" dirty="0">
                <a:ea typeface="Times New Roman" panose="02020603050405020304" pitchFamily="18" charset="0"/>
                <a:cs typeface="Arial" panose="020B0604020202020204" pitchFamily="34" charset="0"/>
              </a:rPr>
              <a:t>The financial resources currently available for managing water quality are insufficient to meet the level of investment that is required to counteract the economic harm done by declining water quality </a:t>
            </a:r>
            <a:r>
              <a:rPr lang="en-GB" sz="1985" dirty="0">
                <a:ea typeface="Times New Roman" panose="02020603050405020304" pitchFamily="18" charset="0"/>
                <a:cs typeface="Arial" panose="020B0604020202020204" pitchFamily="34" charset="0"/>
              </a:rPr>
              <a:t>placing an additional burden on State Resources</a:t>
            </a:r>
          </a:p>
          <a:p>
            <a:pPr algn="just">
              <a:lnSpc>
                <a:spcPts val="2757"/>
              </a:lnSpc>
              <a:spcBef>
                <a:spcPts val="662"/>
              </a:spcBef>
              <a:spcAft>
                <a:spcPts val="662"/>
              </a:spcAft>
            </a:pPr>
            <a:r>
              <a:rPr lang="en-US" sz="1985" dirty="0">
                <a:ea typeface="Times New Roman" panose="02020603050405020304" pitchFamily="18" charset="0"/>
                <a:cs typeface="Arial" panose="020B0604020202020204" pitchFamily="34" charset="0"/>
              </a:rPr>
              <a:t>Water quality challenges are exacerbated by low investment in the maintenance and restoration of both ecological infrastructure and wastewater treatment works</a:t>
            </a:r>
          </a:p>
          <a:p>
            <a:pPr algn="just">
              <a:lnSpc>
                <a:spcPts val="2757"/>
              </a:lnSpc>
              <a:spcBef>
                <a:spcPts val="662"/>
              </a:spcBef>
              <a:spcAft>
                <a:spcPts val="662"/>
              </a:spcAft>
            </a:pPr>
            <a:endParaRPr lang="en-US" sz="1985" dirty="0">
              <a:ea typeface="Times New Roman" panose="02020603050405020304" pitchFamily="18" charset="0"/>
              <a:cs typeface="Arial" panose="020B0604020202020204" pitchFamily="34" charset="0"/>
            </a:endParaRPr>
          </a:p>
          <a:p>
            <a:pPr algn="just">
              <a:lnSpc>
                <a:spcPts val="2757"/>
              </a:lnSpc>
              <a:spcBef>
                <a:spcPts val="662"/>
              </a:spcBef>
              <a:spcAft>
                <a:spcPts val="662"/>
              </a:spcAft>
            </a:pPr>
            <a:endParaRPr lang="en-US" sz="1985" dirty="0">
              <a:ea typeface="Times New Roman" panose="02020603050405020304" pitchFamily="18" charset="0"/>
              <a:cs typeface="Arial" panose="020B0604020202020204" pitchFamily="34" charset="0"/>
            </a:endParaRPr>
          </a:p>
          <a:p>
            <a:pPr algn="just">
              <a:lnSpc>
                <a:spcPts val="2757"/>
              </a:lnSpc>
              <a:spcBef>
                <a:spcPts val="662"/>
              </a:spcBef>
              <a:spcAft>
                <a:spcPts val="662"/>
              </a:spcAft>
            </a:pPr>
            <a:endParaRPr lang="en-GB" sz="1985" dirty="0">
              <a:ea typeface="Times New Roman" panose="02020603050405020304" pitchFamily="18" charset="0"/>
              <a:cs typeface="Arial" panose="020B0604020202020204" pitchFamily="34" charset="0"/>
            </a:endParaRPr>
          </a:p>
          <a:p>
            <a:pPr algn="just">
              <a:lnSpc>
                <a:spcPts val="2757"/>
              </a:lnSpc>
              <a:spcBef>
                <a:spcPts val="662"/>
              </a:spcBef>
              <a:spcAft>
                <a:spcPts val="662"/>
              </a:spcAft>
            </a:pPr>
            <a:endParaRPr lang="en-US" sz="1985" dirty="0">
              <a:ea typeface="Calibri" panose="020F0502020204030204" pitchFamily="34" charset="0"/>
              <a:cs typeface="Arial" panose="020B0604020202020204" pitchFamily="34" charset="0"/>
            </a:endParaRPr>
          </a:p>
          <a:p>
            <a:pPr marL="496452" indent="-496452" algn="just">
              <a:lnSpc>
                <a:spcPts val="2757"/>
              </a:lnSpc>
              <a:spcAft>
                <a:spcPts val="1103"/>
              </a:spcAft>
            </a:pPr>
            <a:endParaRPr lang="en-ZA" sz="1985" dirty="0">
              <a:ea typeface="Calibri" panose="020F0502020204030204" pitchFamily="34" charset="0"/>
              <a:cs typeface="Arial" panose="020B0604020202020204" pitchFamily="34" charset="0"/>
            </a:endParaRPr>
          </a:p>
          <a:p>
            <a:pPr>
              <a:lnSpc>
                <a:spcPts val="2757"/>
              </a:lnSpc>
            </a:pPr>
            <a:endParaRPr lang="en-US" sz="1985" dirty="0">
              <a:solidFill>
                <a:prstClr val="black"/>
              </a:solidFill>
              <a:latin typeface="Calibri"/>
            </a:endParaRPr>
          </a:p>
          <a:p>
            <a:pPr>
              <a:lnSpc>
                <a:spcPts val="2757"/>
              </a:lnSpc>
            </a:pPr>
            <a:endParaRPr lang="en-ZA" sz="1985" dirty="0">
              <a:solidFill>
                <a:srgbClr val="FF0000"/>
              </a:solidFill>
            </a:endParaRPr>
          </a:p>
        </p:txBody>
      </p:sp>
      <p:sp>
        <p:nvSpPr>
          <p:cNvPr id="5" name="Slide Number Placeholder 4">
            <a:extLst>
              <a:ext uri="{FF2B5EF4-FFF2-40B4-BE49-F238E27FC236}">
                <a16:creationId xmlns:a16="http://schemas.microsoft.com/office/drawing/2014/main" id="{B58F3126-47E4-AE67-E351-B9C8287D71E0}"/>
              </a:ext>
            </a:extLst>
          </p:cNvPr>
          <p:cNvSpPr>
            <a:spLocks noGrp="1"/>
          </p:cNvSpPr>
          <p:nvPr>
            <p:ph type="sldNum" sz="quarter" idx="12"/>
          </p:nvPr>
        </p:nvSpPr>
        <p:spPr/>
        <p:txBody>
          <a:bodyPr/>
          <a:lstStyle/>
          <a:p>
            <a:pPr>
              <a:defRPr/>
            </a:pPr>
            <a:fld id="{DCC9D843-4BE9-4BFC-AE53-C964BE463EE5}" type="slidenum">
              <a:rPr lang="en-US" altLang="en-US" smtClean="0"/>
              <a:pPr>
                <a:defRPr/>
              </a:pPr>
              <a:t>13</a:t>
            </a:fld>
            <a:endParaRPr lang="en-US" altLang="en-US"/>
          </a:p>
        </p:txBody>
      </p:sp>
    </p:spTree>
    <p:extLst>
      <p:ext uri="{BB962C8B-B14F-4D97-AF65-F5344CB8AC3E}">
        <p14:creationId xmlns:p14="http://schemas.microsoft.com/office/powerpoint/2010/main" val="262218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3916-E3DA-0902-1087-223C3818A0D4}"/>
              </a:ext>
            </a:extLst>
          </p:cNvPr>
          <p:cNvSpPr>
            <a:spLocks noGrp="1"/>
          </p:cNvSpPr>
          <p:nvPr>
            <p:ph type="title"/>
          </p:nvPr>
        </p:nvSpPr>
        <p:spPr>
          <a:xfrm>
            <a:off x="251841" y="444665"/>
            <a:ext cx="12100084" cy="756286"/>
          </a:xfrm>
        </p:spPr>
        <p:txBody>
          <a:bodyPr/>
          <a:lstStyle/>
          <a:p>
            <a:r>
              <a:rPr lang="en-US" sz="2400" dirty="0">
                <a:solidFill>
                  <a:srgbClr val="0070C0"/>
                </a:solidFill>
              </a:rPr>
              <a:t>10. National Water Resource Strategy-3 and the National Water and Sanitation Master Plan as implementation tool</a:t>
            </a:r>
            <a:endParaRPr lang="en-ZA" sz="2400" dirty="0">
              <a:solidFill>
                <a:srgbClr val="0070C0"/>
              </a:solidFill>
            </a:endParaRPr>
          </a:p>
        </p:txBody>
      </p:sp>
      <p:sp>
        <p:nvSpPr>
          <p:cNvPr id="3" name="Content Placeholder 2">
            <a:extLst>
              <a:ext uri="{FF2B5EF4-FFF2-40B4-BE49-F238E27FC236}">
                <a16:creationId xmlns:a16="http://schemas.microsoft.com/office/drawing/2014/main" id="{AA3E615B-883A-C4F2-015E-088BBC997FAB}"/>
              </a:ext>
            </a:extLst>
          </p:cNvPr>
          <p:cNvSpPr>
            <a:spLocks noGrp="1"/>
          </p:cNvSpPr>
          <p:nvPr>
            <p:ph sz="half" idx="1"/>
          </p:nvPr>
        </p:nvSpPr>
        <p:spPr>
          <a:xfrm>
            <a:off x="347242" y="1460982"/>
            <a:ext cx="12755300" cy="5028599"/>
          </a:xfrm>
        </p:spPr>
        <p:txBody>
          <a:bodyPr/>
          <a:lstStyle/>
          <a:p>
            <a:pPr>
              <a:spcBef>
                <a:spcPts val="1800"/>
              </a:spcBef>
            </a:pPr>
            <a:r>
              <a:rPr lang="en-ZA" sz="2000" dirty="0">
                <a:effectLst/>
                <a:ea typeface="Calibri" panose="020F0502020204030204" pitchFamily="34" charset="0"/>
              </a:rPr>
              <a:t>To guide the turn-around of the water sector, the DWS</a:t>
            </a:r>
            <a:r>
              <a:rPr lang="en-ZA" sz="2000" dirty="0">
                <a:ea typeface="Calibri" panose="020F0502020204030204" pitchFamily="34" charset="0"/>
              </a:rPr>
              <a:t> is leading in developing solutions for the sector, through development and update of various strategies and plans </a:t>
            </a:r>
          </a:p>
          <a:p>
            <a:pPr>
              <a:spcBef>
                <a:spcPts val="1800"/>
              </a:spcBef>
            </a:pPr>
            <a:r>
              <a:rPr lang="en-ZA" sz="2000" dirty="0">
                <a:effectLst/>
                <a:ea typeface="Calibri" panose="020F0502020204030204" pitchFamily="34" charset="0"/>
              </a:rPr>
              <a:t>These strategies are consolidated in the National Water Resource Strategy-3 (NWRS-3), which is implemented </a:t>
            </a:r>
            <a:r>
              <a:rPr lang="en-ZA" sz="2000" dirty="0">
                <a:ea typeface="Calibri" panose="020F0502020204030204" pitchFamily="34" charset="0"/>
              </a:rPr>
              <a:t>through the </a:t>
            </a:r>
            <a:r>
              <a:rPr lang="en-ZA" sz="2000" dirty="0">
                <a:effectLst/>
                <a:ea typeface="Calibri" panose="020F0502020204030204" pitchFamily="34" charset="0"/>
              </a:rPr>
              <a:t>National Water and Sanitation Master Plan (NW&amp;SMP)</a:t>
            </a:r>
          </a:p>
          <a:p>
            <a:pPr>
              <a:spcBef>
                <a:spcPts val="1800"/>
              </a:spcBef>
            </a:pPr>
            <a:r>
              <a:rPr lang="en-ZA" sz="2000" dirty="0">
                <a:ea typeface="Calibri" panose="020F0502020204030204" pitchFamily="34" charset="0"/>
              </a:rPr>
              <a:t>The </a:t>
            </a:r>
            <a:r>
              <a:rPr lang="en-ZA" sz="2000" dirty="0">
                <a:effectLst/>
                <a:ea typeface="Calibri" panose="020F0502020204030204" pitchFamily="34" charset="0"/>
              </a:rPr>
              <a:t>(NW&amp;SMP) assists government with investment planning for the development of water resources, and the water supply and sanitation services over a 10 year horizon.</a:t>
            </a:r>
          </a:p>
          <a:p>
            <a:pPr>
              <a:spcBef>
                <a:spcPts val="1800"/>
              </a:spcBef>
            </a:pPr>
            <a:r>
              <a:rPr lang="en-US" sz="2000" dirty="0"/>
              <a:t>The critical interventions are required to turn-around the water, including reducing water demand management, and increasing and diversifying water resource supply</a:t>
            </a:r>
          </a:p>
          <a:p>
            <a:pPr>
              <a:spcBef>
                <a:spcPts val="1800"/>
              </a:spcBef>
            </a:pPr>
            <a:r>
              <a:rPr lang="en-US" sz="2000" dirty="0"/>
              <a:t>Other critical interventions address the enabling environment including strengthening capacity, and funding of the water sector</a:t>
            </a:r>
            <a:endParaRPr lang="en-ZA" sz="2000" dirty="0"/>
          </a:p>
        </p:txBody>
      </p:sp>
      <p:sp>
        <p:nvSpPr>
          <p:cNvPr id="4" name="Slide Number Placeholder 3">
            <a:extLst>
              <a:ext uri="{FF2B5EF4-FFF2-40B4-BE49-F238E27FC236}">
                <a16:creationId xmlns:a16="http://schemas.microsoft.com/office/drawing/2014/main" id="{5205A56A-04E4-9494-2554-4D508929D013}"/>
              </a:ext>
            </a:extLst>
          </p:cNvPr>
          <p:cNvSpPr>
            <a:spLocks noGrp="1"/>
          </p:cNvSpPr>
          <p:nvPr>
            <p:ph type="sldNum" sz="quarter" idx="12"/>
          </p:nvPr>
        </p:nvSpPr>
        <p:spPr/>
        <p:txBody>
          <a:bodyPr/>
          <a:lstStyle/>
          <a:p>
            <a:fld id="{917FFACC-2193-42B5-A918-BB67A792B44A}" type="slidenum">
              <a:rPr lang="en-US" altLang="en-US" smtClean="0"/>
              <a:pPr/>
              <a:t>14</a:t>
            </a:fld>
            <a:endParaRPr lang="en-US" altLang="en-US" dirty="0"/>
          </a:p>
        </p:txBody>
      </p:sp>
    </p:spTree>
    <p:extLst>
      <p:ext uri="{BB962C8B-B14F-4D97-AF65-F5344CB8AC3E}">
        <p14:creationId xmlns:p14="http://schemas.microsoft.com/office/powerpoint/2010/main" val="113682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DB3FE3-4AAE-FA46-1A5B-FEC279D0F2BC}"/>
              </a:ext>
            </a:extLst>
          </p:cNvPr>
          <p:cNvSpPr txBox="1">
            <a:spLocks/>
          </p:cNvSpPr>
          <p:nvPr/>
        </p:nvSpPr>
        <p:spPr>
          <a:xfrm>
            <a:off x="9652649" y="6809011"/>
            <a:ext cx="3137059" cy="4026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08309">
              <a:defRPr/>
            </a:pPr>
            <a:fld id="{882C7E67-1EE8-45B0-BDF4-FB621080F5D5}" type="slidenum">
              <a:rPr lang="en-US" sz="1985">
                <a:solidFill>
                  <a:prstClr val="black"/>
                </a:solidFill>
                <a:latin typeface="Calibri"/>
              </a:rPr>
              <a:pPr algn="r" defTabSz="1008309">
                <a:defRPr/>
              </a:pPr>
              <a:t>15</a:t>
            </a:fld>
            <a:endParaRPr lang="en-US" sz="1985" dirty="0">
              <a:solidFill>
                <a:prstClr val="black"/>
              </a:solidFill>
              <a:latin typeface="Calibri"/>
            </a:endParaRPr>
          </a:p>
        </p:txBody>
      </p:sp>
      <p:sp>
        <p:nvSpPr>
          <p:cNvPr id="6" name="Text Placeholder 2">
            <a:extLst>
              <a:ext uri="{FF2B5EF4-FFF2-40B4-BE49-F238E27FC236}">
                <a16:creationId xmlns:a16="http://schemas.microsoft.com/office/drawing/2014/main" id="{6AF74290-A91D-A937-C768-3A8EF9BB2823}"/>
              </a:ext>
            </a:extLst>
          </p:cNvPr>
          <p:cNvSpPr txBox="1">
            <a:spLocks/>
          </p:cNvSpPr>
          <p:nvPr/>
        </p:nvSpPr>
        <p:spPr>
          <a:xfrm>
            <a:off x="436282" y="457353"/>
            <a:ext cx="11116798" cy="592972"/>
          </a:xfrm>
          <a:prstGeom prst="rect">
            <a:avLst/>
          </a:prstGeom>
        </p:spPr>
        <p:txBody>
          <a:bodyPr vert="horz" lIns="100834" tIns="50417" rIns="100834" bIns="50417" rtlCol="0">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504154">
              <a:buNone/>
              <a:defRPr/>
            </a:pPr>
            <a:r>
              <a:rPr lang="en-ZA" sz="2400" b="1" dirty="0">
                <a:solidFill>
                  <a:schemeClr val="tx2"/>
                </a:solidFill>
              </a:rPr>
              <a:t>11. National Water Resource Infrastructure</a:t>
            </a:r>
            <a:endParaRPr lang="en-ZA" sz="2400" dirty="0">
              <a:solidFill>
                <a:schemeClr val="tx2"/>
              </a:solidFill>
            </a:endParaRPr>
          </a:p>
          <a:p>
            <a:pPr marL="0" indent="0" defTabSz="504154">
              <a:buNone/>
              <a:defRPr/>
            </a:pPr>
            <a:endParaRPr lang="en-ZA" sz="2400" dirty="0">
              <a:solidFill>
                <a:schemeClr val="tx2"/>
              </a:solidFill>
            </a:endParaRPr>
          </a:p>
        </p:txBody>
      </p:sp>
      <p:graphicFrame>
        <p:nvGraphicFramePr>
          <p:cNvPr id="4" name="Table 3">
            <a:extLst>
              <a:ext uri="{FF2B5EF4-FFF2-40B4-BE49-F238E27FC236}">
                <a16:creationId xmlns:a16="http://schemas.microsoft.com/office/drawing/2014/main" id="{4508F61A-75EF-E767-A656-0B00976F8B6A}"/>
              </a:ext>
            </a:extLst>
          </p:cNvPr>
          <p:cNvGraphicFramePr>
            <a:graphicFrameLocks noGrp="1"/>
          </p:cNvGraphicFramePr>
          <p:nvPr>
            <p:extLst>
              <p:ext uri="{D42A27DB-BD31-4B8C-83A1-F6EECF244321}">
                <p14:modId xmlns:p14="http://schemas.microsoft.com/office/powerpoint/2010/main" val="1243457726"/>
              </p:ext>
            </p:extLst>
          </p:nvPr>
        </p:nvGraphicFramePr>
        <p:xfrm>
          <a:off x="1243276" y="1330020"/>
          <a:ext cx="5177536" cy="5478991"/>
        </p:xfrm>
        <a:graphic>
          <a:graphicData uri="http://schemas.openxmlformats.org/drawingml/2006/table">
            <a:tbl>
              <a:tblPr firstRow="1" bandRow="1">
                <a:tableStyleId>{8FD4443E-F989-4FC4-A0C8-D5A2AF1F390B}</a:tableStyleId>
              </a:tblPr>
              <a:tblGrid>
                <a:gridCol w="2588768">
                  <a:extLst>
                    <a:ext uri="{9D8B030D-6E8A-4147-A177-3AD203B41FA5}">
                      <a16:colId xmlns:a16="http://schemas.microsoft.com/office/drawing/2014/main" val="20000"/>
                    </a:ext>
                  </a:extLst>
                </a:gridCol>
                <a:gridCol w="2588768">
                  <a:extLst>
                    <a:ext uri="{9D8B030D-6E8A-4147-A177-3AD203B41FA5}">
                      <a16:colId xmlns:a16="http://schemas.microsoft.com/office/drawing/2014/main" val="20001"/>
                    </a:ext>
                  </a:extLst>
                </a:gridCol>
              </a:tblGrid>
              <a:tr h="632103">
                <a:tc>
                  <a:txBody>
                    <a:bodyPr/>
                    <a:lstStyle/>
                    <a:p>
                      <a:r>
                        <a:rPr lang="en-ZA" sz="1500" dirty="0">
                          <a:latin typeface="Arial" panose="020B0604020202020204" pitchFamily="34" charset="0"/>
                          <a:cs typeface="Arial" panose="020B0604020202020204" pitchFamily="34" charset="0"/>
                        </a:rPr>
                        <a:t>Infrastructure Type</a:t>
                      </a:r>
                    </a:p>
                  </a:txBody>
                  <a:tcPr marL="100834" marR="100834" marT="50388" marB="50388"/>
                </a:tc>
                <a:tc>
                  <a:txBody>
                    <a:bodyPr/>
                    <a:lstStyle/>
                    <a:p>
                      <a:r>
                        <a:rPr lang="en-ZA" sz="1500" dirty="0">
                          <a:latin typeface="Arial" panose="020B0604020202020204" pitchFamily="34" charset="0"/>
                          <a:cs typeface="Arial" panose="020B0604020202020204" pitchFamily="34" charset="0"/>
                        </a:rPr>
                        <a:t>Quantity</a:t>
                      </a:r>
                    </a:p>
                  </a:txBody>
                  <a:tcPr marL="100834" marR="100834" marT="50388" marB="50388"/>
                </a:tc>
                <a:extLst>
                  <a:ext uri="{0D108BD9-81ED-4DB2-BD59-A6C34878D82A}">
                    <a16:rowId xmlns:a16="http://schemas.microsoft.com/office/drawing/2014/main" val="10000"/>
                  </a:ext>
                </a:extLst>
              </a:tr>
              <a:tr h="605861">
                <a:tc>
                  <a:txBody>
                    <a:bodyPr/>
                    <a:lstStyle/>
                    <a:p>
                      <a:r>
                        <a:rPr lang="en-ZA" sz="1800" dirty="0">
                          <a:latin typeface="Arial" panose="020B0604020202020204" pitchFamily="34" charset="0"/>
                          <a:cs typeface="Arial" panose="020B0604020202020204" pitchFamily="34" charset="0"/>
                        </a:rPr>
                        <a:t>Large State Dams</a:t>
                      </a:r>
                    </a:p>
                  </a:txBody>
                  <a:tcPr marL="100834" marR="100834" marT="50388" marB="50388"/>
                </a:tc>
                <a:tc>
                  <a:txBody>
                    <a:bodyPr/>
                    <a:lstStyle/>
                    <a:p>
                      <a:r>
                        <a:rPr lang="en-US" sz="1800" b="1" dirty="0">
                          <a:solidFill>
                            <a:schemeClr val="tx1"/>
                          </a:solidFill>
                          <a:latin typeface="Arial" panose="020B0604020202020204" pitchFamily="34" charset="0"/>
                          <a:cs typeface="Arial" panose="020B0604020202020204" pitchFamily="34" charset="0"/>
                        </a:rPr>
                        <a:t>3</a:t>
                      </a:r>
                      <a:r>
                        <a:rPr lang="en-ZA" sz="1800" b="1" dirty="0">
                          <a:solidFill>
                            <a:schemeClr val="tx1"/>
                          </a:solidFill>
                          <a:latin typeface="Arial" panose="020B0604020202020204" pitchFamily="34" charset="0"/>
                          <a:cs typeface="Arial" panose="020B0604020202020204" pitchFamily="34" charset="0"/>
                        </a:rPr>
                        <a:t>23</a:t>
                      </a:r>
                    </a:p>
                  </a:txBody>
                  <a:tcPr marL="100834" marR="100834" marT="50388" marB="50388"/>
                </a:tc>
                <a:extLst>
                  <a:ext uri="{0D108BD9-81ED-4DB2-BD59-A6C34878D82A}">
                    <a16:rowId xmlns:a16="http://schemas.microsoft.com/office/drawing/2014/main" val="10001"/>
                  </a:ext>
                </a:extLst>
              </a:tr>
              <a:tr h="6058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Pump-stations</a:t>
                      </a: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57 pump-sets</a:t>
                      </a:r>
                    </a:p>
                  </a:txBody>
                  <a:tcPr marL="100834" marR="100834" marT="50388" marB="50388"/>
                </a:tc>
                <a:extLst>
                  <a:ext uri="{0D108BD9-81ED-4DB2-BD59-A6C34878D82A}">
                    <a16:rowId xmlns:a16="http://schemas.microsoft.com/office/drawing/2014/main" val="10002"/>
                  </a:ext>
                </a:extLst>
              </a:tr>
              <a:tr h="605861">
                <a:tc>
                  <a:txBody>
                    <a:bodyPr/>
                    <a:lstStyle/>
                    <a:p>
                      <a:r>
                        <a:rPr lang="en-ZA" sz="1800" dirty="0">
                          <a:latin typeface="Arial" panose="020B0604020202020204" pitchFamily="34" charset="0"/>
                          <a:cs typeface="Arial" panose="020B0604020202020204" pitchFamily="34" charset="0"/>
                        </a:rPr>
                        <a:t>Pipe</a:t>
                      </a:r>
                      <a:r>
                        <a:rPr lang="en-ZA" sz="1800" baseline="0" dirty="0">
                          <a:latin typeface="Arial" panose="020B0604020202020204" pitchFamily="34" charset="0"/>
                          <a:cs typeface="Arial" panose="020B0604020202020204" pitchFamily="34" charset="0"/>
                        </a:rPr>
                        <a:t> lines</a:t>
                      </a:r>
                      <a:endParaRPr lang="en-ZA" sz="1800" dirty="0">
                        <a:latin typeface="Arial" panose="020B0604020202020204" pitchFamily="34" charset="0"/>
                        <a:cs typeface="Arial" panose="020B0604020202020204" pitchFamily="34" charset="0"/>
                      </a:endParaRP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1070km</a:t>
                      </a:r>
                    </a:p>
                  </a:txBody>
                  <a:tcPr marL="100834" marR="100834" marT="50388" marB="50388"/>
                </a:tc>
                <a:extLst>
                  <a:ext uri="{0D108BD9-81ED-4DB2-BD59-A6C34878D82A}">
                    <a16:rowId xmlns:a16="http://schemas.microsoft.com/office/drawing/2014/main" val="10003"/>
                  </a:ext>
                </a:extLst>
              </a:tr>
              <a:tr h="605861">
                <a:tc>
                  <a:txBody>
                    <a:bodyPr/>
                    <a:lstStyle/>
                    <a:p>
                      <a:r>
                        <a:rPr lang="en-ZA" sz="1800" dirty="0">
                          <a:latin typeface="Arial" panose="020B0604020202020204" pitchFamily="34" charset="0"/>
                          <a:cs typeface="Arial" panose="020B0604020202020204" pitchFamily="34" charset="0"/>
                        </a:rPr>
                        <a:t>Canal Systems</a:t>
                      </a: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8100km</a:t>
                      </a:r>
                    </a:p>
                  </a:txBody>
                  <a:tcPr marL="100834" marR="100834" marT="50388" marB="50388"/>
                </a:tc>
                <a:extLst>
                  <a:ext uri="{0D108BD9-81ED-4DB2-BD59-A6C34878D82A}">
                    <a16:rowId xmlns:a16="http://schemas.microsoft.com/office/drawing/2014/main" val="10004"/>
                  </a:ext>
                </a:extLst>
              </a:tr>
              <a:tr h="605861">
                <a:tc>
                  <a:txBody>
                    <a:bodyPr/>
                    <a:lstStyle/>
                    <a:p>
                      <a:r>
                        <a:rPr lang="en-ZA" sz="1800" dirty="0">
                          <a:latin typeface="Arial" panose="020B0604020202020204" pitchFamily="34" charset="0"/>
                          <a:cs typeface="Arial" panose="020B0604020202020204" pitchFamily="34" charset="0"/>
                        </a:rPr>
                        <a:t>Tunnel Systems</a:t>
                      </a: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171km</a:t>
                      </a:r>
                    </a:p>
                  </a:txBody>
                  <a:tcPr marL="100834" marR="100834" marT="50388" marB="50388"/>
                </a:tc>
                <a:extLst>
                  <a:ext uri="{0D108BD9-81ED-4DB2-BD59-A6C34878D82A}">
                    <a16:rowId xmlns:a16="http://schemas.microsoft.com/office/drawing/2014/main" val="10005"/>
                  </a:ext>
                </a:extLst>
              </a:tr>
              <a:tr h="605861">
                <a:tc>
                  <a:txBody>
                    <a:bodyPr/>
                    <a:lstStyle/>
                    <a:p>
                      <a:r>
                        <a:rPr lang="en-ZA" sz="1800" dirty="0">
                          <a:latin typeface="Arial" panose="020B0604020202020204" pitchFamily="34" charset="0"/>
                          <a:cs typeface="Arial" panose="020B0604020202020204" pitchFamily="34" charset="0"/>
                        </a:rPr>
                        <a:t>Measuring Facilities</a:t>
                      </a: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3011 (weirs)</a:t>
                      </a:r>
                    </a:p>
                  </a:txBody>
                  <a:tcPr marL="100834" marR="100834" marT="50388" marB="50388"/>
                </a:tc>
                <a:extLst>
                  <a:ext uri="{0D108BD9-81ED-4DB2-BD59-A6C34878D82A}">
                    <a16:rowId xmlns:a16="http://schemas.microsoft.com/office/drawing/2014/main" val="10006"/>
                  </a:ext>
                </a:extLst>
              </a:tr>
              <a:tr h="605861">
                <a:tc>
                  <a:txBody>
                    <a:bodyPr/>
                    <a:lstStyle/>
                    <a:p>
                      <a:r>
                        <a:rPr lang="en-ZA" sz="1800" dirty="0">
                          <a:latin typeface="Arial" panose="020B0604020202020204" pitchFamily="34" charset="0"/>
                          <a:cs typeface="Arial" panose="020B0604020202020204" pitchFamily="34" charset="0"/>
                        </a:rPr>
                        <a:t>Raw water Reservoirs</a:t>
                      </a: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51</a:t>
                      </a:r>
                    </a:p>
                  </a:txBody>
                  <a:tcPr marL="100834" marR="100834" marT="50388" marB="50388"/>
                </a:tc>
                <a:extLst>
                  <a:ext uri="{0D108BD9-81ED-4DB2-BD59-A6C34878D82A}">
                    <a16:rowId xmlns:a16="http://schemas.microsoft.com/office/drawing/2014/main" val="10007"/>
                  </a:ext>
                </a:extLst>
              </a:tr>
              <a:tr h="605861">
                <a:tc>
                  <a:txBody>
                    <a:bodyPr/>
                    <a:lstStyle/>
                    <a:p>
                      <a:r>
                        <a:rPr lang="en-ZA" sz="1800" dirty="0">
                          <a:latin typeface="Arial" panose="020B0604020202020204" pitchFamily="34" charset="0"/>
                          <a:cs typeface="Arial" panose="020B0604020202020204" pitchFamily="34" charset="0"/>
                        </a:rPr>
                        <a:t>Operations</a:t>
                      </a:r>
                      <a:r>
                        <a:rPr lang="en-ZA" sz="1800" baseline="0" dirty="0">
                          <a:latin typeface="Arial" panose="020B0604020202020204" pitchFamily="34" charset="0"/>
                          <a:cs typeface="Arial" panose="020B0604020202020204" pitchFamily="34" charset="0"/>
                        </a:rPr>
                        <a:t> Buildings</a:t>
                      </a:r>
                      <a:endParaRPr lang="en-ZA" sz="1800" dirty="0">
                        <a:latin typeface="Arial" panose="020B0604020202020204" pitchFamily="34" charset="0"/>
                        <a:cs typeface="Arial" panose="020B0604020202020204" pitchFamily="34" charset="0"/>
                      </a:endParaRPr>
                    </a:p>
                  </a:txBody>
                  <a:tcPr marL="100834" marR="100834" marT="50388" marB="50388"/>
                </a:tc>
                <a:tc>
                  <a:txBody>
                    <a:bodyPr/>
                    <a:lstStyle/>
                    <a:p>
                      <a:r>
                        <a:rPr lang="en-ZA" sz="1800" dirty="0">
                          <a:solidFill>
                            <a:schemeClr val="tx1"/>
                          </a:solidFill>
                          <a:latin typeface="Arial" panose="020B0604020202020204" pitchFamily="34" charset="0"/>
                          <a:cs typeface="Arial" panose="020B0604020202020204" pitchFamily="34" charset="0"/>
                        </a:rPr>
                        <a:t>2581</a:t>
                      </a:r>
                    </a:p>
                  </a:txBody>
                  <a:tcPr marL="100834" marR="100834" marT="50388" marB="50388"/>
                </a:tc>
                <a:extLst>
                  <a:ext uri="{0D108BD9-81ED-4DB2-BD59-A6C34878D82A}">
                    <a16:rowId xmlns:a16="http://schemas.microsoft.com/office/drawing/2014/main" val="10008"/>
                  </a:ext>
                </a:extLst>
              </a:tr>
            </a:tbl>
          </a:graphicData>
        </a:graphic>
      </p:graphicFrame>
      <p:graphicFrame>
        <p:nvGraphicFramePr>
          <p:cNvPr id="5" name="Table 4">
            <a:extLst>
              <a:ext uri="{FF2B5EF4-FFF2-40B4-BE49-F238E27FC236}">
                <a16:creationId xmlns:a16="http://schemas.microsoft.com/office/drawing/2014/main" id="{8089C1CC-07ED-F22B-4B37-0C8C949088C2}"/>
              </a:ext>
            </a:extLst>
          </p:cNvPr>
          <p:cNvGraphicFramePr>
            <a:graphicFrameLocks noGrp="1"/>
          </p:cNvGraphicFramePr>
          <p:nvPr/>
        </p:nvGraphicFramePr>
        <p:xfrm>
          <a:off x="7429289" y="1330020"/>
          <a:ext cx="4446719" cy="4902816"/>
        </p:xfrm>
        <a:graphic>
          <a:graphicData uri="http://schemas.openxmlformats.org/drawingml/2006/table">
            <a:tbl>
              <a:tblPr>
                <a:tableStyleId>{5C22544A-7EE6-4342-B048-85BDC9FD1C3A}</a:tableStyleId>
              </a:tblPr>
              <a:tblGrid>
                <a:gridCol w="2158601">
                  <a:extLst>
                    <a:ext uri="{9D8B030D-6E8A-4147-A177-3AD203B41FA5}">
                      <a16:colId xmlns:a16="http://schemas.microsoft.com/office/drawing/2014/main" val="202813931"/>
                    </a:ext>
                  </a:extLst>
                </a:gridCol>
                <a:gridCol w="2288118">
                  <a:extLst>
                    <a:ext uri="{9D8B030D-6E8A-4147-A177-3AD203B41FA5}">
                      <a16:colId xmlns:a16="http://schemas.microsoft.com/office/drawing/2014/main" val="921522129"/>
                    </a:ext>
                  </a:extLst>
                </a:gridCol>
              </a:tblGrid>
              <a:tr h="306426">
                <a:tc>
                  <a:txBody>
                    <a:bodyPr/>
                    <a:lstStyle/>
                    <a:p>
                      <a:pPr algn="ctr" fontAlgn="ctr"/>
                      <a:r>
                        <a:rPr lang="en-ZA" sz="1800" b="1" u="none" strike="noStrike" dirty="0">
                          <a:effectLst/>
                          <a:latin typeface="Arial" panose="020B0604020202020204" pitchFamily="34" charset="0"/>
                          <a:cs typeface="Arial" panose="020B0604020202020204" pitchFamily="34" charset="0"/>
                        </a:rPr>
                        <a:t>Asset Class</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ctr"/>
                </a:tc>
                <a:tc>
                  <a:txBody>
                    <a:bodyPr/>
                    <a:lstStyle/>
                    <a:p>
                      <a:pPr algn="ctr" fontAlgn="ctr"/>
                      <a:r>
                        <a:rPr lang="en-ZA" sz="1800" b="1" u="none" strike="noStrike" dirty="0">
                          <a:effectLst/>
                          <a:latin typeface="Arial" panose="020B0604020202020204" pitchFamily="34" charset="0"/>
                          <a:cs typeface="Arial" panose="020B0604020202020204" pitchFamily="34" charset="0"/>
                        </a:rPr>
                        <a:t>Book Value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ctr"/>
                </a:tc>
                <a:extLst>
                  <a:ext uri="{0D108BD9-81ED-4DB2-BD59-A6C34878D82A}">
                    <a16:rowId xmlns:a16="http://schemas.microsoft.com/office/drawing/2014/main" val="4017208715"/>
                  </a:ext>
                </a:extLst>
              </a:tr>
              <a:tr h="306426">
                <a:tc>
                  <a:txBody>
                    <a:bodyPr/>
                    <a:lstStyle/>
                    <a:p>
                      <a:pPr algn="l" fontAlgn="b"/>
                      <a:r>
                        <a:rPr lang="en-ZA" sz="1800" u="none" strike="noStrike" dirty="0">
                          <a:effectLst/>
                          <a:latin typeface="Arial" panose="020B0604020202020204" pitchFamily="34" charset="0"/>
                          <a:cs typeface="Arial" panose="020B0604020202020204" pitchFamily="34" charset="0"/>
                        </a:rPr>
                        <a:t>Dams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29 345 707 619,58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2366549446"/>
                  </a:ext>
                </a:extLst>
              </a:tr>
              <a:tr h="306426">
                <a:tc>
                  <a:txBody>
                    <a:bodyPr/>
                    <a:lstStyle/>
                    <a:p>
                      <a:pPr algn="l" fontAlgn="b"/>
                      <a:r>
                        <a:rPr lang="en-ZA" sz="1800" u="none" strike="noStrike" dirty="0">
                          <a:effectLst/>
                          <a:latin typeface="Arial" panose="020B0604020202020204" pitchFamily="34" charset="0"/>
                          <a:cs typeface="Arial" panose="020B0604020202020204" pitchFamily="34" charset="0"/>
                        </a:rPr>
                        <a:t>Canals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5 625 702 819,50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2361239026"/>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Tunnels</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5 670 619 092,35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614778380"/>
                  </a:ext>
                </a:extLst>
              </a:tr>
              <a:tr h="306426">
                <a:tc>
                  <a:txBody>
                    <a:bodyPr/>
                    <a:lstStyle/>
                    <a:p>
                      <a:pPr algn="l" fontAlgn="b"/>
                      <a:r>
                        <a:rPr lang="en-ZA" sz="1800" u="none" strike="noStrike" dirty="0">
                          <a:effectLst/>
                          <a:latin typeface="Arial" panose="020B0604020202020204" pitchFamily="34" charset="0"/>
                          <a:cs typeface="Arial" panose="020B0604020202020204" pitchFamily="34" charset="0"/>
                        </a:rPr>
                        <a:t>Pipelines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6 531 727 935,85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738883763"/>
                  </a:ext>
                </a:extLst>
              </a:tr>
              <a:tr h="306426">
                <a:tc>
                  <a:txBody>
                    <a:bodyPr/>
                    <a:lstStyle/>
                    <a:p>
                      <a:pPr algn="l" fontAlgn="b"/>
                      <a:r>
                        <a:rPr lang="en-ZA" sz="1800" u="none" strike="noStrike" dirty="0">
                          <a:effectLst/>
                          <a:latin typeface="Arial" panose="020B0604020202020204" pitchFamily="34" charset="0"/>
                          <a:cs typeface="Arial" panose="020B0604020202020204" pitchFamily="34" charset="0"/>
                        </a:rPr>
                        <a:t>Pump stations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a:effectLst/>
                          <a:latin typeface="Arial" panose="020B0604020202020204" pitchFamily="34" charset="0"/>
                          <a:cs typeface="Arial" panose="020B0604020202020204" pitchFamily="34" charset="0"/>
                        </a:rPr>
                        <a:t>     2 093 909 554,52 </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813048196"/>
                  </a:ext>
                </a:extLst>
              </a:tr>
              <a:tr h="306426">
                <a:tc>
                  <a:txBody>
                    <a:bodyPr/>
                    <a:lstStyle/>
                    <a:p>
                      <a:pPr algn="l" fontAlgn="b"/>
                      <a:r>
                        <a:rPr lang="en-ZA" sz="1800" u="none" strike="noStrike" dirty="0">
                          <a:effectLst/>
                          <a:latin typeface="Arial" panose="020B0604020202020204" pitchFamily="34" charset="0"/>
                          <a:cs typeface="Arial" panose="020B0604020202020204" pitchFamily="34" charset="0"/>
                        </a:rPr>
                        <a:t>Buildings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1 275 551 899,57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358005721"/>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Reservoirs</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a:effectLst/>
                          <a:latin typeface="Arial" panose="020B0604020202020204" pitchFamily="34" charset="0"/>
                          <a:cs typeface="Arial" panose="020B0604020202020204" pitchFamily="34" charset="0"/>
                        </a:rPr>
                        <a:t>        238 002 639,12 </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3505239733"/>
                  </a:ext>
                </a:extLst>
              </a:tr>
              <a:tr h="306426">
                <a:tc>
                  <a:txBody>
                    <a:bodyPr/>
                    <a:lstStyle/>
                    <a:p>
                      <a:pPr algn="l" fontAlgn="b"/>
                      <a:r>
                        <a:rPr lang="en-ZA" sz="1800" u="none" strike="noStrike" dirty="0">
                          <a:effectLst/>
                          <a:latin typeface="Arial" panose="020B0604020202020204" pitchFamily="34" charset="0"/>
                          <a:cs typeface="Arial" panose="020B0604020202020204" pitchFamily="34" charset="0"/>
                        </a:rPr>
                        <a:t>Roads and bridge</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302 183 961,66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18804174"/>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Power Supply</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39 049 811,94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612254646"/>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Water Treatment</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750 557 495,98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3064428593"/>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Boreholes</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4 664 917,39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542732340"/>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Measuring facilities</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1 346 832 191,01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3664248071"/>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Telemetry</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120 507 681,32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984235282"/>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Enduring Benefits</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17 215 644 175,68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3565652190"/>
                  </a:ext>
                </a:extLst>
              </a:tr>
              <a:tr h="306426">
                <a:tc>
                  <a:txBody>
                    <a:bodyPr/>
                    <a:lstStyle/>
                    <a:p>
                      <a:pPr algn="l" fontAlgn="b"/>
                      <a:r>
                        <a:rPr lang="en-ZA" sz="1800" u="none" strike="noStrike">
                          <a:effectLst/>
                          <a:latin typeface="Arial" panose="020B0604020202020204" pitchFamily="34" charset="0"/>
                          <a:cs typeface="Arial" panose="020B0604020202020204" pitchFamily="34" charset="0"/>
                        </a:rPr>
                        <a:t>Land</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002" marR="7002" marT="7002" marB="0" anchor="b"/>
                </a:tc>
                <a:tc>
                  <a:txBody>
                    <a:bodyPr/>
                    <a:lstStyle/>
                    <a:p>
                      <a:pPr algn="l" fontAlgn="b"/>
                      <a:r>
                        <a:rPr lang="en-ZA" sz="1800" u="none" strike="noStrike" dirty="0">
                          <a:effectLst/>
                          <a:latin typeface="Arial" panose="020B0604020202020204" pitchFamily="34" charset="0"/>
                          <a:cs typeface="Arial" panose="020B0604020202020204" pitchFamily="34" charset="0"/>
                        </a:rPr>
                        <a:t>     7 550 389 033,25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002" marR="7002" marT="7002" marB="0" anchor="b"/>
                </a:tc>
                <a:extLst>
                  <a:ext uri="{0D108BD9-81ED-4DB2-BD59-A6C34878D82A}">
                    <a16:rowId xmlns:a16="http://schemas.microsoft.com/office/drawing/2014/main" val="1238917380"/>
                  </a:ext>
                </a:extLst>
              </a:tr>
            </a:tbl>
          </a:graphicData>
        </a:graphic>
      </p:graphicFrame>
      <p:sp>
        <p:nvSpPr>
          <p:cNvPr id="7" name="TextBox 6">
            <a:extLst>
              <a:ext uri="{FF2B5EF4-FFF2-40B4-BE49-F238E27FC236}">
                <a16:creationId xmlns:a16="http://schemas.microsoft.com/office/drawing/2014/main" id="{B5FCC2B4-A37D-E4D7-86AF-21CD2C693A66}"/>
              </a:ext>
            </a:extLst>
          </p:cNvPr>
          <p:cNvSpPr txBox="1"/>
          <p:nvPr/>
        </p:nvSpPr>
        <p:spPr>
          <a:xfrm>
            <a:off x="7429289" y="6360182"/>
            <a:ext cx="4446719" cy="770980"/>
          </a:xfrm>
          <a:prstGeom prst="rect">
            <a:avLst/>
          </a:prstGeom>
          <a:noFill/>
        </p:spPr>
        <p:txBody>
          <a:bodyPr wrap="square" rtlCol="0">
            <a:spAutoFit/>
          </a:bodyPr>
          <a:lstStyle/>
          <a:p>
            <a:pPr algn="l" defTabSz="1008309" rtl="0">
              <a:defRPr/>
            </a:pPr>
            <a:r>
              <a:rPr lang="en-US" sz="2205" b="1" kern="1200" dirty="0">
                <a:solidFill>
                  <a:prstClr val="black"/>
                </a:solidFill>
                <a:latin typeface="Calibri"/>
                <a:ea typeface="+mn-ea"/>
                <a:cs typeface="+mn-cs"/>
              </a:rPr>
              <a:t>Total Book Value:</a:t>
            </a:r>
          </a:p>
          <a:p>
            <a:pPr algn="l" defTabSz="1008309" rtl="0">
              <a:defRPr/>
            </a:pPr>
            <a:r>
              <a:rPr lang="en-ZA" sz="2205" b="1" kern="1200" dirty="0">
                <a:solidFill>
                  <a:prstClr val="black"/>
                </a:solidFill>
                <a:latin typeface="Arial" panose="020B0604020202020204" pitchFamily="34" charset="0"/>
                <a:ea typeface="+mn-ea"/>
                <a:cs typeface="Arial" panose="020B0604020202020204" pitchFamily="34" charset="0"/>
              </a:rPr>
              <a:t>R78 111 050 828,72 </a:t>
            </a:r>
          </a:p>
        </p:txBody>
      </p:sp>
    </p:spTree>
    <p:extLst>
      <p:ext uri="{BB962C8B-B14F-4D97-AF65-F5344CB8AC3E}">
        <p14:creationId xmlns:p14="http://schemas.microsoft.com/office/powerpoint/2010/main" val="224884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B7BE-6DFF-D28E-7D14-3FD66B4FB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76129-CCEC-8142-3773-FB68D38F1B8B}"/>
              </a:ext>
            </a:extLst>
          </p:cNvPr>
          <p:cNvSpPr>
            <a:spLocks noGrp="1"/>
          </p:cNvSpPr>
          <p:nvPr>
            <p:ph type="title"/>
          </p:nvPr>
        </p:nvSpPr>
        <p:spPr>
          <a:xfrm>
            <a:off x="919697" y="427886"/>
            <a:ext cx="11757999" cy="576903"/>
          </a:xfrm>
          <a:solidFill>
            <a:schemeClr val="tx2">
              <a:lumMod val="20000"/>
              <a:lumOff val="80000"/>
            </a:schemeClr>
          </a:solidFill>
        </p:spPr>
        <p:txBody>
          <a:bodyPr>
            <a:noAutofit/>
          </a:bodyPr>
          <a:lstStyle/>
          <a:p>
            <a:pPr algn="l"/>
            <a:r>
              <a:rPr lang="en-US" sz="2646" b="1" dirty="0">
                <a:cs typeface="Arial" panose="020B0604020202020204" pitchFamily="34" charset="0"/>
              </a:rPr>
              <a:t>National Water Resource Infrastructure Asset Condition</a:t>
            </a:r>
            <a:endParaRPr lang="en-ZA" sz="2646" b="1" dirty="0">
              <a:cs typeface="Arial" panose="020B0604020202020204" pitchFamily="34" charset="0"/>
            </a:endParaRPr>
          </a:p>
        </p:txBody>
      </p:sp>
      <p:sp>
        <p:nvSpPr>
          <p:cNvPr id="4" name="Slide Number Placeholder 3">
            <a:extLst>
              <a:ext uri="{FF2B5EF4-FFF2-40B4-BE49-F238E27FC236}">
                <a16:creationId xmlns:a16="http://schemas.microsoft.com/office/drawing/2014/main" id="{6B43FA3E-4CB3-198F-DCA2-025DD8FE7E66}"/>
              </a:ext>
            </a:extLst>
          </p:cNvPr>
          <p:cNvSpPr>
            <a:spLocks noGrp="1"/>
          </p:cNvSpPr>
          <p:nvPr>
            <p:ph type="sldNum" sz="quarter" idx="12"/>
          </p:nvPr>
        </p:nvSpPr>
        <p:spPr>
          <a:xfrm>
            <a:off x="10324902" y="6961932"/>
            <a:ext cx="2352794" cy="301977"/>
          </a:xfrm>
        </p:spPr>
        <p:txBody>
          <a:bodyPr/>
          <a:lstStyle/>
          <a:p>
            <a:pPr algn="r" defTabSz="756232" rtl="0">
              <a:defRPr/>
            </a:pPr>
            <a:fld id="{AEF2E02B-3A93-40D8-A9D4-650D9732FF18}" type="slidenum">
              <a:rPr lang="en-US" altLang="en-US" sz="1489" kern="1200">
                <a:latin typeface="Calibri" pitchFamily="34" charset="0"/>
                <a:ea typeface="MS PGothic" panose="020B0600070205080204" pitchFamily="34" charset="-128"/>
                <a:cs typeface="+mn-cs"/>
              </a:rPr>
              <a:pPr algn="r" defTabSz="756232" rtl="0">
                <a:defRPr/>
              </a:pPr>
              <a:t>16</a:t>
            </a:fld>
            <a:endParaRPr lang="en-US" altLang="en-US" sz="1489" kern="1200" dirty="0">
              <a:latin typeface="Calibri" pitchFamily="34" charset="0"/>
              <a:ea typeface="MS PGothic" panose="020B0600070205080204" pitchFamily="34" charset="-128"/>
              <a:cs typeface="+mn-cs"/>
            </a:endParaRPr>
          </a:p>
        </p:txBody>
      </p:sp>
      <p:sp>
        <p:nvSpPr>
          <p:cNvPr id="7" name="TextBox 6">
            <a:extLst>
              <a:ext uri="{FF2B5EF4-FFF2-40B4-BE49-F238E27FC236}">
                <a16:creationId xmlns:a16="http://schemas.microsoft.com/office/drawing/2014/main" id="{559118A2-8E7A-8A9A-BA28-963F13BBBABE}"/>
              </a:ext>
            </a:extLst>
          </p:cNvPr>
          <p:cNvSpPr txBox="1"/>
          <p:nvPr/>
        </p:nvSpPr>
        <p:spPr>
          <a:xfrm>
            <a:off x="7400579" y="1581157"/>
            <a:ext cx="5449097" cy="6685035"/>
          </a:xfrm>
          <a:prstGeom prst="rect">
            <a:avLst/>
          </a:prstGeom>
          <a:noFill/>
        </p:spPr>
        <p:txBody>
          <a:bodyPr wrap="square" rtlCol="0">
            <a:spAutoFit/>
          </a:bodyPr>
          <a:lstStyle/>
          <a:p>
            <a:pPr marL="236323" indent="-236323" algn="just" defTabSz="756232" rtl="0">
              <a:buFont typeface="Arial" panose="020B0604020202020204" pitchFamily="34" charset="0"/>
              <a:buChar char="•"/>
              <a:defRPr/>
            </a:pPr>
            <a:r>
              <a:rPr lang="en-US" sz="2205" kern="1200" dirty="0">
                <a:solidFill>
                  <a:prstClr val="black"/>
                </a:solidFill>
                <a:latin typeface="Arial" panose="020B0604020202020204" pitchFamily="34" charset="0"/>
                <a:ea typeface="MS PGothic" panose="020B0600070205080204" pitchFamily="34" charset="-128"/>
                <a:cs typeface="Arial" panose="020B0604020202020204" pitchFamily="34" charset="0"/>
              </a:rPr>
              <a:t>78% of the national water resource infrastructure assets are in a very good, good and fair condition. </a:t>
            </a:r>
          </a:p>
          <a:p>
            <a:pPr algn="just" defTabSz="756232" rtl="0">
              <a:defRPr/>
            </a:pPr>
            <a:r>
              <a:rPr lang="en-US" sz="2205" kern="1200" dirty="0">
                <a:solidFill>
                  <a:srgbClr val="FF0000"/>
                </a:solidFill>
                <a:latin typeface="Arial" panose="020B0604020202020204" pitchFamily="34" charset="0"/>
                <a:ea typeface="MS PGothic" panose="020B0600070205080204" pitchFamily="34" charset="-128"/>
                <a:cs typeface="Arial" panose="020B0604020202020204" pitchFamily="34" charset="0"/>
              </a:rPr>
              <a:t>. </a:t>
            </a:r>
            <a:endParaRPr lang="en-US" sz="2205"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r>
              <a:rPr lang="en-US" sz="2205" kern="1200" dirty="0">
                <a:solidFill>
                  <a:prstClr val="black"/>
                </a:solidFill>
                <a:latin typeface="Arial" panose="020B0604020202020204" pitchFamily="34" charset="0"/>
                <a:ea typeface="MS PGothic" panose="020B0600070205080204" pitchFamily="34" charset="-128"/>
                <a:cs typeface="Arial" panose="020B0604020202020204" pitchFamily="34" charset="0"/>
              </a:rPr>
              <a:t>In the 2023/24 financial year, DWS added R296 million in value to the asset base through its maintenance and refurbishment program. </a:t>
            </a:r>
          </a:p>
          <a:p>
            <a:pPr marL="236323" indent="-236323" algn="just" defTabSz="756232" rtl="0">
              <a:buFont typeface="Arial" panose="020B0604020202020204" pitchFamily="34" charset="0"/>
              <a:buChar char="•"/>
              <a:defRPr/>
            </a:pPr>
            <a:endParaRPr lang="en-US" sz="2205"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r>
              <a:rPr lang="en-US" sz="2205" kern="1200" dirty="0">
                <a:solidFill>
                  <a:prstClr val="black"/>
                </a:solidFill>
                <a:latin typeface="Arial" panose="020B0604020202020204" pitchFamily="34" charset="0"/>
                <a:ea typeface="MS PGothic" panose="020B0600070205080204" pitchFamily="34" charset="-128"/>
                <a:cs typeface="Arial" panose="020B0604020202020204" pitchFamily="34" charset="0"/>
              </a:rPr>
              <a:t>Annually, the department conduct asset condition verification to guide the maintenance planning program. </a:t>
            </a: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236323" indent="-236323" algn="just" defTabSz="756232" rtl="0">
              <a:buFont typeface="Arial" panose="020B0604020202020204" pitchFamily="34" charset="0"/>
              <a:buChar char="•"/>
              <a:defRPr/>
            </a:pPr>
            <a:endParaRPr lang="en-ZA" sz="1489" kern="1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F3372A9B-2CC1-EA2B-01BE-CDA525286A48}"/>
              </a:ext>
            </a:extLst>
          </p:cNvPr>
          <p:cNvSpPr/>
          <p:nvPr/>
        </p:nvSpPr>
        <p:spPr>
          <a:xfrm>
            <a:off x="919696" y="1363397"/>
            <a:ext cx="6318469" cy="4355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756232" rtl="0">
              <a:defRPr/>
            </a:pPr>
            <a:r>
              <a:rPr lang="en-US" b="1" kern="1200">
                <a:ln w="10160">
                  <a:solidFill>
                    <a:srgbClr val="4BACC6"/>
                  </a:solidFill>
                  <a:prstDash val="solid"/>
                </a:ln>
                <a:solidFill>
                  <a:schemeClr val="tx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CONDITION AS AT 31 MARCH 2024</a:t>
            </a:r>
            <a:endParaRPr lang="en-ZA" b="1" kern="1200">
              <a:ln w="10160">
                <a:solidFill>
                  <a:srgbClr val="4BACC6"/>
                </a:solidFill>
                <a:prstDash val="solid"/>
              </a:ln>
              <a:solidFill>
                <a:schemeClr val="tx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graphicFrame>
        <p:nvGraphicFramePr>
          <p:cNvPr id="3" name="Content Placeholder 4">
            <a:extLst>
              <a:ext uri="{FF2B5EF4-FFF2-40B4-BE49-F238E27FC236}">
                <a16:creationId xmlns:a16="http://schemas.microsoft.com/office/drawing/2014/main" id="{A36B57FD-7D8E-2890-59B8-DCBC93FDE283}"/>
              </a:ext>
            </a:extLst>
          </p:cNvPr>
          <p:cNvGraphicFramePr>
            <a:graphicFrameLocks noGrp="1"/>
          </p:cNvGraphicFramePr>
          <p:nvPr>
            <p:ph idx="1"/>
            <p:extLst>
              <p:ext uri="{D42A27DB-BD31-4B8C-83A1-F6EECF244321}">
                <p14:modId xmlns:p14="http://schemas.microsoft.com/office/powerpoint/2010/main" val="2026266019"/>
              </p:ext>
            </p:extLst>
          </p:nvPr>
        </p:nvGraphicFramePr>
        <p:xfrm>
          <a:off x="677025" y="2355967"/>
          <a:ext cx="5691768" cy="4756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5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BED0808-613E-D01D-9399-C14E3A0D42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43100" y="575660"/>
            <a:ext cx="8545831" cy="6451562"/>
          </a:xfrm>
          <a:prstGeom prst="rect">
            <a:avLst/>
          </a:prstGeom>
        </p:spPr>
      </p:pic>
      <p:sp>
        <p:nvSpPr>
          <p:cNvPr id="3" name="Title 1">
            <a:extLst>
              <a:ext uri="{FF2B5EF4-FFF2-40B4-BE49-F238E27FC236}">
                <a16:creationId xmlns:a16="http://schemas.microsoft.com/office/drawing/2014/main" id="{469F1149-8CBF-8CC8-6DB5-46792E691135}"/>
              </a:ext>
            </a:extLst>
          </p:cNvPr>
          <p:cNvSpPr txBox="1">
            <a:spLocks/>
          </p:cNvSpPr>
          <p:nvPr/>
        </p:nvSpPr>
        <p:spPr>
          <a:xfrm>
            <a:off x="2085279" y="986172"/>
            <a:ext cx="4839628" cy="689639"/>
          </a:xfrm>
        </p:spPr>
        <p:txBody>
          <a:bodyPr/>
          <a:lstStyle>
            <a:lvl1pPr algn="ctr" defTabSz="504154" rtl="0" eaLnBrk="0" fontAlgn="base" hangingPunct="0">
              <a:spcBef>
                <a:spcPct val="0"/>
              </a:spcBef>
              <a:spcAft>
                <a:spcPct val="0"/>
              </a:spcAft>
              <a:defRPr sz="4852" kern="1200">
                <a:solidFill>
                  <a:schemeClr val="tx1"/>
                </a:solidFill>
                <a:latin typeface="+mj-lt"/>
                <a:ea typeface="MS PGothic" panose="020B0600070205080204" pitchFamily="34" charset="-128"/>
                <a:cs typeface="ＭＳ Ｐゴシック" charset="0"/>
              </a:defRPr>
            </a:lvl1pPr>
            <a:lvl2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2pPr>
            <a:lvl3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3pPr>
            <a:lvl4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4pPr>
            <a:lvl5pPr algn="ctr" defTabSz="504154" rtl="0" eaLnBrk="0" fontAlgn="base" hangingPunct="0">
              <a:spcBef>
                <a:spcPct val="0"/>
              </a:spcBef>
              <a:spcAft>
                <a:spcPct val="0"/>
              </a:spcAft>
              <a:defRPr sz="4852">
                <a:solidFill>
                  <a:schemeClr val="tx1"/>
                </a:solidFill>
                <a:latin typeface="Calibri" pitchFamily="34" charset="0"/>
                <a:ea typeface="MS PGothic" panose="020B0600070205080204" pitchFamily="34" charset="-128"/>
                <a:cs typeface="ＭＳ Ｐゴシック" charset="0"/>
              </a:defRPr>
            </a:lvl5pPr>
            <a:lvl6pPr marL="504154" algn="ctr" defTabSz="504154" rtl="0" fontAlgn="base">
              <a:spcBef>
                <a:spcPct val="0"/>
              </a:spcBef>
              <a:spcAft>
                <a:spcPct val="0"/>
              </a:spcAft>
              <a:defRPr sz="4852">
                <a:solidFill>
                  <a:schemeClr val="tx1"/>
                </a:solidFill>
                <a:latin typeface="Calibri" pitchFamily="34" charset="0"/>
              </a:defRPr>
            </a:lvl6pPr>
            <a:lvl7pPr marL="1008309" algn="ctr" defTabSz="504154" rtl="0" fontAlgn="base">
              <a:spcBef>
                <a:spcPct val="0"/>
              </a:spcBef>
              <a:spcAft>
                <a:spcPct val="0"/>
              </a:spcAft>
              <a:defRPr sz="4852">
                <a:solidFill>
                  <a:schemeClr val="tx1"/>
                </a:solidFill>
                <a:latin typeface="Calibri" pitchFamily="34" charset="0"/>
              </a:defRPr>
            </a:lvl7pPr>
            <a:lvl8pPr marL="1512463" algn="ctr" defTabSz="504154" rtl="0" fontAlgn="base">
              <a:spcBef>
                <a:spcPct val="0"/>
              </a:spcBef>
              <a:spcAft>
                <a:spcPct val="0"/>
              </a:spcAft>
              <a:defRPr sz="4852">
                <a:solidFill>
                  <a:schemeClr val="tx1"/>
                </a:solidFill>
                <a:latin typeface="Calibri" pitchFamily="34" charset="0"/>
              </a:defRPr>
            </a:lvl8pPr>
            <a:lvl9pPr marL="2016618" algn="ctr" defTabSz="504154" rtl="0" fontAlgn="base">
              <a:spcBef>
                <a:spcPct val="0"/>
              </a:spcBef>
              <a:spcAft>
                <a:spcPct val="0"/>
              </a:spcAft>
              <a:defRPr sz="4852">
                <a:solidFill>
                  <a:schemeClr val="tx1"/>
                </a:solidFill>
                <a:latin typeface="Calibri" pitchFamily="34" charset="0"/>
              </a:defRPr>
            </a:lvl9pPr>
          </a:lstStyle>
          <a:p>
            <a:pPr algn="l"/>
            <a:r>
              <a:rPr lang="en-US" sz="2400" dirty="0">
                <a:latin typeface="Arial" panose="020B0604020202020204" pitchFamily="34" charset="0"/>
                <a:cs typeface="Arial" panose="020B0604020202020204" pitchFamily="34" charset="0"/>
              </a:rPr>
              <a:t> (under implementation)</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04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2D8C4FF-7409-9FA0-D55F-C2B97284AE5A}"/>
              </a:ext>
            </a:extLst>
          </p:cNvPr>
          <p:cNvGraphicFramePr>
            <a:graphicFrameLocks noGrp="1"/>
          </p:cNvGraphicFramePr>
          <p:nvPr>
            <p:extLst>
              <p:ext uri="{D42A27DB-BD31-4B8C-83A1-F6EECF244321}">
                <p14:modId xmlns:p14="http://schemas.microsoft.com/office/powerpoint/2010/main" val="3218708558"/>
              </p:ext>
            </p:extLst>
          </p:nvPr>
        </p:nvGraphicFramePr>
        <p:xfrm>
          <a:off x="101965" y="818675"/>
          <a:ext cx="13240604" cy="6158290"/>
        </p:xfrm>
        <a:graphic>
          <a:graphicData uri="http://schemas.openxmlformats.org/drawingml/2006/table">
            <a:tbl>
              <a:tblPr firstRow="1" bandRow="1">
                <a:tableStyleId>{7DF18680-E054-41AD-8BC1-D1AEF772440D}</a:tableStyleId>
              </a:tblPr>
              <a:tblGrid>
                <a:gridCol w="596570">
                  <a:extLst>
                    <a:ext uri="{9D8B030D-6E8A-4147-A177-3AD203B41FA5}">
                      <a16:colId xmlns:a16="http://schemas.microsoft.com/office/drawing/2014/main" val="140205182"/>
                    </a:ext>
                  </a:extLst>
                </a:gridCol>
                <a:gridCol w="1627976">
                  <a:extLst>
                    <a:ext uri="{9D8B030D-6E8A-4147-A177-3AD203B41FA5}">
                      <a16:colId xmlns:a16="http://schemas.microsoft.com/office/drawing/2014/main" val="632339685"/>
                    </a:ext>
                  </a:extLst>
                </a:gridCol>
                <a:gridCol w="1404181">
                  <a:extLst>
                    <a:ext uri="{9D8B030D-6E8A-4147-A177-3AD203B41FA5}">
                      <a16:colId xmlns:a16="http://schemas.microsoft.com/office/drawing/2014/main" val="3555707148"/>
                    </a:ext>
                  </a:extLst>
                </a:gridCol>
                <a:gridCol w="4105369">
                  <a:extLst>
                    <a:ext uri="{9D8B030D-6E8A-4147-A177-3AD203B41FA5}">
                      <a16:colId xmlns:a16="http://schemas.microsoft.com/office/drawing/2014/main" val="1502183333"/>
                    </a:ext>
                  </a:extLst>
                </a:gridCol>
                <a:gridCol w="2002420">
                  <a:extLst>
                    <a:ext uri="{9D8B030D-6E8A-4147-A177-3AD203B41FA5}">
                      <a16:colId xmlns:a16="http://schemas.microsoft.com/office/drawing/2014/main" val="2806769969"/>
                    </a:ext>
                  </a:extLst>
                </a:gridCol>
                <a:gridCol w="1377387">
                  <a:extLst>
                    <a:ext uri="{9D8B030D-6E8A-4147-A177-3AD203B41FA5}">
                      <a16:colId xmlns:a16="http://schemas.microsoft.com/office/drawing/2014/main" val="1314115893"/>
                    </a:ext>
                  </a:extLst>
                </a:gridCol>
                <a:gridCol w="2126701">
                  <a:extLst>
                    <a:ext uri="{9D8B030D-6E8A-4147-A177-3AD203B41FA5}">
                      <a16:colId xmlns:a16="http://schemas.microsoft.com/office/drawing/2014/main" val="2718424960"/>
                    </a:ext>
                  </a:extLst>
                </a:gridCol>
              </a:tblGrid>
              <a:tr h="1174834">
                <a:tc>
                  <a:txBody>
                    <a:bodyPr/>
                    <a:lstStyle/>
                    <a:p>
                      <a:endParaRPr lang="en-ZA" sz="1600" dirty="0">
                        <a:latin typeface="Arial" panose="020B0604020202020204" pitchFamily="34" charset="0"/>
                        <a:cs typeface="Arial" panose="020B0604020202020204" pitchFamily="34" charset="0"/>
                      </a:endParaRP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PROJECT NAME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tc>
                  <a:txBody>
                    <a:bodyPr/>
                    <a:lstStyle/>
                    <a:p>
                      <a:r>
                        <a:rPr lang="en-US" sz="1600" dirty="0">
                          <a:solidFill>
                            <a:schemeClr val="tx1"/>
                          </a:solidFill>
                          <a:latin typeface="Arial" panose="020B0604020202020204" pitchFamily="34" charset="0"/>
                          <a:cs typeface="Arial" panose="020B0604020202020204" pitchFamily="34" charset="0"/>
                        </a:rPr>
                        <a:t>PROVINCE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tc>
                  <a:txBody>
                    <a:bodyPr/>
                    <a:lstStyle/>
                    <a:p>
                      <a:r>
                        <a:rPr lang="en-ZA" sz="1600" dirty="0">
                          <a:solidFill>
                            <a:schemeClr val="tx1"/>
                          </a:solidFill>
                          <a:latin typeface="Arial" panose="020B0604020202020204" pitchFamily="34" charset="0"/>
                          <a:cs typeface="Arial" panose="020B0604020202020204" pitchFamily="34" charset="0"/>
                        </a:rPr>
                        <a:t>PROJECT DESCRIPTION</a:t>
                      </a:r>
                    </a:p>
                  </a:txBody>
                  <a:tcPr marL="100834" marR="100834" marT="50417" marB="50417" anchor="ctr"/>
                </a:tc>
                <a:tc>
                  <a:txBody>
                    <a:bodyPr/>
                    <a:lstStyle/>
                    <a:p>
                      <a:r>
                        <a:rPr lang="en-ZA" sz="1600" dirty="0">
                          <a:solidFill>
                            <a:schemeClr val="tx1"/>
                          </a:solidFill>
                          <a:latin typeface="Arial" panose="020B0604020202020204" pitchFamily="34" charset="0"/>
                          <a:cs typeface="Arial" panose="020B0604020202020204" pitchFamily="34" charset="0"/>
                        </a:rPr>
                        <a:t>% CONSTRUCTION</a:t>
                      </a:r>
                    </a:p>
                    <a:p>
                      <a:r>
                        <a:rPr lang="en-ZA" sz="1600" dirty="0">
                          <a:solidFill>
                            <a:schemeClr val="tx1"/>
                          </a:solidFill>
                          <a:latin typeface="Arial" panose="020B0604020202020204" pitchFamily="34" charset="0"/>
                          <a:cs typeface="Arial" panose="020B0604020202020204" pitchFamily="34" charset="0"/>
                        </a:rPr>
                        <a:t>COMPLETE</a:t>
                      </a:r>
                    </a:p>
                  </a:txBody>
                  <a:tcPr marL="100834" marR="100834" marT="50417" marB="50417" anchor="ctr"/>
                </a:tc>
                <a:tc>
                  <a:txBody>
                    <a:bodyPr/>
                    <a:lstStyle/>
                    <a:p>
                      <a:r>
                        <a:rPr lang="en-US" sz="1600" dirty="0">
                          <a:solidFill>
                            <a:schemeClr val="tx1"/>
                          </a:solidFill>
                          <a:latin typeface="Arial" panose="020B0604020202020204" pitchFamily="34" charset="0"/>
                          <a:cs typeface="Arial" panose="020B0604020202020204" pitchFamily="34" charset="0"/>
                        </a:rPr>
                        <a:t>ESTIMATED COST</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tc>
                  <a:txBody>
                    <a:bodyPr/>
                    <a:lstStyle/>
                    <a:p>
                      <a:r>
                        <a:rPr lang="en-US" sz="1600" dirty="0">
                          <a:solidFill>
                            <a:schemeClr val="tx1"/>
                          </a:solidFill>
                          <a:latin typeface="Arial" panose="020B0604020202020204" pitchFamily="34" charset="0"/>
                          <a:cs typeface="Arial" panose="020B0604020202020204" pitchFamily="34" charset="0"/>
                        </a:rPr>
                        <a:t>CONSTRUCTION COMPLETION DATE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extLst>
                  <a:ext uri="{0D108BD9-81ED-4DB2-BD59-A6C34878D82A}">
                    <a16:rowId xmlns:a16="http://schemas.microsoft.com/office/drawing/2014/main" val="1408171228"/>
                  </a:ext>
                </a:extLst>
              </a:tr>
              <a:tr h="1747790">
                <a:tc>
                  <a:txBody>
                    <a:bodyPr/>
                    <a:lstStyle/>
                    <a:p>
                      <a:pPr algn="l"/>
                      <a:r>
                        <a:rPr lang="en-US" sz="1600" b="0" kern="1200" dirty="0">
                          <a:solidFill>
                            <a:schemeClr val="tx1"/>
                          </a:solidFill>
                          <a:effectLst/>
                          <a:latin typeface="Arial" panose="020B0604020202020204" pitchFamily="34" charset="0"/>
                          <a:cs typeface="Arial" panose="020B0604020202020204" pitchFamily="34" charset="0"/>
                        </a:rPr>
                        <a:t>1.</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algn="l">
                        <a:lnSpc>
                          <a:spcPct val="115000"/>
                        </a:lnSpc>
                        <a:spcAft>
                          <a:spcPts val="1000"/>
                        </a:spcAft>
                      </a:pPr>
                      <a:r>
                        <a:rPr lang="en-ZA" sz="1600" b="0" kern="1200" dirty="0">
                          <a:solidFill>
                            <a:schemeClr val="tx1"/>
                          </a:solidFill>
                          <a:effectLst/>
                          <a:latin typeface="Arial" panose="020B0604020202020204" pitchFamily="34" charset="0"/>
                          <a:cs typeface="Arial" panose="020B0604020202020204" pitchFamily="34" charset="0"/>
                        </a:rPr>
                        <a:t>RAISING OF HAZELMERE DAM</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75626" marR="75626" marT="0" marB="0" anchor="ctr"/>
                </a:tc>
                <a:tc>
                  <a:txBody>
                    <a:bodyPr/>
                    <a:lstStyle/>
                    <a:p>
                      <a:pPr algn="l">
                        <a:lnSpc>
                          <a:spcPct val="115000"/>
                        </a:lnSpc>
                        <a:spcAft>
                          <a:spcPts val="1000"/>
                        </a:spcAft>
                      </a:pPr>
                      <a:r>
                        <a:rPr lang="en-US" sz="1600" b="0" kern="1200" dirty="0">
                          <a:solidFill>
                            <a:schemeClr val="tx1"/>
                          </a:solidFill>
                          <a:effectLst/>
                          <a:latin typeface="Arial" panose="020B0604020202020204" pitchFamily="34" charset="0"/>
                          <a:cs typeface="Arial" panose="020B0604020202020204" pitchFamily="34" charset="0"/>
                        </a:rPr>
                        <a:t>KWA-ZULU NATAL</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75626" marR="75626"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Arial" panose="020B0604020202020204" pitchFamily="34" charset="0"/>
                          <a:ea typeface="+mn-ea"/>
                          <a:cs typeface="Arial" panose="020B0604020202020204" pitchFamily="34" charset="0"/>
                        </a:rPr>
                        <a:t>Construction to raise the wall of the existing Hazelmere Dam to provide additional water to eThekwini and surrounding areas</a:t>
                      </a:r>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Arial" panose="020B0604020202020204" pitchFamily="34" charset="0"/>
                          <a:cs typeface="Arial" panose="020B0604020202020204" pitchFamily="34" charset="0"/>
                        </a:rPr>
                        <a:t>100 %</a:t>
                      </a: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cs typeface="Arial" panose="020B0604020202020204" pitchFamily="34" charset="0"/>
                        </a:rPr>
                        <a:t>R 0,</a:t>
                      </a:r>
                      <a:r>
                        <a:rPr lang="en-GB" sz="1600" b="1" kern="1200" dirty="0">
                          <a:solidFill>
                            <a:schemeClr val="tx1"/>
                          </a:solidFill>
                          <a:effectLst/>
                          <a:latin typeface="Arial" panose="020B0604020202020204" pitchFamily="34" charset="0"/>
                          <a:cs typeface="Arial" panose="020B0604020202020204" pitchFamily="34" charset="0"/>
                        </a:rPr>
                        <a:t>865 BILLION</a:t>
                      </a:r>
                      <a:endParaRPr lang="en-ZA" sz="1600" b="1" kern="1200" dirty="0">
                        <a:solidFill>
                          <a:schemeClr val="tx1"/>
                        </a:solidFill>
                        <a:effectLst/>
                        <a:latin typeface="Arial" panose="020B0604020202020204" pitchFamily="34" charset="0"/>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effectLst/>
                          <a:latin typeface="Arial" panose="020B0604020202020204" pitchFamily="34" charset="0"/>
                          <a:cs typeface="Arial" panose="020B0604020202020204" pitchFamily="34" charset="0"/>
                        </a:rPr>
                        <a:t>Licence to impound issued  in Oct  2024 (Housing for relocation to be completed in 2025)</a:t>
                      </a:r>
                    </a:p>
                  </a:txBody>
                  <a:tcPr marL="100834" marR="100834" marT="50417" marB="50417" anchor="ctr"/>
                </a:tc>
                <a:extLst>
                  <a:ext uri="{0D108BD9-81ED-4DB2-BD59-A6C34878D82A}">
                    <a16:rowId xmlns:a16="http://schemas.microsoft.com/office/drawing/2014/main" val="3587153938"/>
                  </a:ext>
                </a:extLst>
              </a:tr>
              <a:tr h="806672">
                <a:tc>
                  <a:txBody>
                    <a:bodyPr/>
                    <a:lstStyle/>
                    <a:p>
                      <a:pPr algn="l"/>
                      <a:r>
                        <a:rPr lang="en-US" sz="1600" b="0" kern="1200" dirty="0">
                          <a:solidFill>
                            <a:schemeClr val="tx1"/>
                          </a:solidFill>
                          <a:effectLst/>
                          <a:latin typeface="Arial" panose="020B0604020202020204" pitchFamily="34" charset="0"/>
                          <a:cs typeface="Arial" panose="020B0604020202020204" pitchFamily="34" charset="0"/>
                        </a:rPr>
                        <a:t>2.</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algn="l"/>
                      <a:r>
                        <a:rPr lang="en-ZA" sz="1600" b="0" kern="1200" dirty="0">
                          <a:solidFill>
                            <a:schemeClr val="tx1"/>
                          </a:solidFill>
                          <a:effectLst/>
                          <a:latin typeface="Arial" panose="020B0604020202020204" pitchFamily="34" charset="0"/>
                          <a:cs typeface="Arial" panose="020B0604020202020204" pitchFamily="34" charset="0"/>
                        </a:rPr>
                        <a:t>RAISING OF TZANEEN DAM </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algn="l"/>
                      <a:r>
                        <a:rPr lang="en-US" sz="1600" b="0" kern="1200" dirty="0">
                          <a:solidFill>
                            <a:schemeClr val="tx1"/>
                          </a:solidFill>
                          <a:effectLst/>
                          <a:latin typeface="Arial" panose="020B0604020202020204" pitchFamily="34" charset="0"/>
                          <a:cs typeface="Arial" panose="020B0604020202020204" pitchFamily="34" charset="0"/>
                        </a:rPr>
                        <a:t>LIMPOPO</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effectLst/>
                          <a:latin typeface="Arial" panose="020B0604020202020204" pitchFamily="34" charset="0"/>
                          <a:ea typeface="+mn-ea"/>
                          <a:cs typeface="Arial" panose="020B0604020202020204" pitchFamily="34" charset="0"/>
                        </a:rPr>
                        <a:t>Construction to </a:t>
                      </a:r>
                      <a:r>
                        <a:rPr lang="en-US" sz="1600" b="0" kern="1200" dirty="0">
                          <a:solidFill>
                            <a:schemeClr val="tx1"/>
                          </a:solidFill>
                          <a:effectLst/>
                          <a:latin typeface="Arial" panose="020B0604020202020204" pitchFamily="34" charset="0"/>
                          <a:ea typeface="+mn-ea"/>
                          <a:cs typeface="Arial" panose="020B0604020202020204" pitchFamily="34" charset="0"/>
                        </a:rPr>
                        <a:t>raise the wall of the existing Tzaneen Dam to address water shortages in Tzaneen and surrounding areas in Limpopo</a:t>
                      </a:r>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Arial" panose="020B0604020202020204" pitchFamily="34" charset="0"/>
                          <a:cs typeface="Arial" panose="020B0604020202020204" pitchFamily="34" charset="0"/>
                        </a:rPr>
                        <a:t>29 %</a:t>
                      </a: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cs typeface="Arial" panose="020B0604020202020204" pitchFamily="34" charset="0"/>
                        </a:rPr>
                        <a:t>R 0,</a:t>
                      </a:r>
                      <a:r>
                        <a:rPr lang="en-GB" sz="1600" b="1" kern="1200" dirty="0">
                          <a:solidFill>
                            <a:schemeClr val="tx1"/>
                          </a:solidFill>
                          <a:effectLst/>
                          <a:latin typeface="Arial" panose="020B0604020202020204" pitchFamily="34" charset="0"/>
                          <a:cs typeface="Arial" panose="020B0604020202020204" pitchFamily="34" charset="0"/>
                        </a:rPr>
                        <a:t>760 BILLION</a:t>
                      </a:r>
                      <a:endParaRPr lang="en-ZA" sz="1600" b="1" kern="1200" dirty="0">
                        <a:solidFill>
                          <a:schemeClr val="tx1"/>
                        </a:solidFill>
                        <a:effectLst/>
                        <a:latin typeface="Arial" panose="020B0604020202020204" pitchFamily="34" charset="0"/>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Arial" panose="020B0604020202020204" pitchFamily="34" charset="0"/>
                          <a:cs typeface="Arial" panose="020B0604020202020204" pitchFamily="34" charset="0"/>
                        </a:rPr>
                        <a:t>2025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600" b="1" kern="1200" dirty="0">
                        <a:solidFill>
                          <a:schemeClr val="tx1"/>
                        </a:solidFill>
                        <a:effectLst/>
                        <a:latin typeface="Arial" panose="020B0604020202020204" pitchFamily="34" charset="0"/>
                        <a:cs typeface="Arial" panose="020B0604020202020204" pitchFamily="34" charset="0"/>
                      </a:endParaRPr>
                    </a:p>
                  </a:txBody>
                  <a:tcPr marL="100834" marR="100834" marT="50417" marB="50417" anchor="ctr"/>
                </a:tc>
                <a:extLst>
                  <a:ext uri="{0D108BD9-81ED-4DB2-BD59-A6C34878D82A}">
                    <a16:rowId xmlns:a16="http://schemas.microsoft.com/office/drawing/2014/main" val="3335405768"/>
                  </a:ext>
                </a:extLst>
              </a:tr>
              <a:tr h="1277231">
                <a:tc>
                  <a:txBody>
                    <a:bodyPr/>
                    <a:lstStyle/>
                    <a:p>
                      <a:pPr algn="l"/>
                      <a:r>
                        <a:rPr lang="en-US" sz="1600" b="0" kern="1200" dirty="0">
                          <a:solidFill>
                            <a:schemeClr val="tx1"/>
                          </a:solidFill>
                          <a:effectLst/>
                          <a:latin typeface="Arial" panose="020B0604020202020204" pitchFamily="34" charset="0"/>
                          <a:cs typeface="Arial" panose="020B0604020202020204" pitchFamily="34" charset="0"/>
                        </a:rPr>
                        <a:t>3.</a:t>
                      </a:r>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algn="l"/>
                      <a:r>
                        <a:rPr lang="en-ZA" sz="1600" b="0" kern="1200" dirty="0">
                          <a:solidFill>
                            <a:schemeClr val="tx1"/>
                          </a:solidFill>
                          <a:effectLst/>
                          <a:latin typeface="Arial" panose="020B0604020202020204" pitchFamily="34" charset="0"/>
                          <a:cs typeface="Arial" panose="020B0604020202020204" pitchFamily="34" charset="0"/>
                        </a:rPr>
                        <a:t>RAISING OF EXISTING CLANWILLIAM DAM </a:t>
                      </a:r>
                    </a:p>
                  </a:txBody>
                  <a:tcPr marL="100834" marR="100834" marT="50417" marB="50417" anchor="ctr"/>
                </a:tc>
                <a:tc>
                  <a:txBody>
                    <a:bodyPr/>
                    <a:lstStyle/>
                    <a:p>
                      <a:pPr algn="l"/>
                      <a:r>
                        <a:rPr lang="en-US" sz="1600" b="0" kern="1200" dirty="0">
                          <a:solidFill>
                            <a:schemeClr val="tx1"/>
                          </a:solidFill>
                          <a:effectLst/>
                          <a:latin typeface="Arial" panose="020B0604020202020204" pitchFamily="34" charset="0"/>
                          <a:cs typeface="Arial" panose="020B0604020202020204" pitchFamily="34" charset="0"/>
                        </a:rPr>
                        <a:t>WESTERN CAPE</a:t>
                      </a:r>
                      <a:endParaRPr lang="en-ZA" sz="1600" b="0" kern="1200" dirty="0">
                        <a:solidFill>
                          <a:schemeClr val="tx1"/>
                        </a:solidFill>
                        <a:effectLst/>
                        <a:latin typeface="Arial" panose="020B0604020202020204" pitchFamily="34" charset="0"/>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Arial" panose="020B0604020202020204" pitchFamily="34" charset="0"/>
                          <a:ea typeface="+mn-ea"/>
                          <a:cs typeface="Arial" panose="020B0604020202020204" pitchFamily="34" charset="0"/>
                        </a:rPr>
                        <a:t>Construction to raise the wall of the existing </a:t>
                      </a:r>
                      <a:r>
                        <a:rPr lang="en-US" sz="1600" b="0" kern="1200" dirty="0" err="1">
                          <a:solidFill>
                            <a:schemeClr val="tx1"/>
                          </a:solidFill>
                          <a:effectLst/>
                          <a:latin typeface="Arial" panose="020B0604020202020204" pitchFamily="34" charset="0"/>
                          <a:ea typeface="+mn-ea"/>
                          <a:cs typeface="Arial" panose="020B0604020202020204" pitchFamily="34" charset="0"/>
                        </a:rPr>
                        <a:t>Clanwilliam</a:t>
                      </a:r>
                      <a:r>
                        <a:rPr lang="en-US" sz="1600" b="0" kern="1200" dirty="0">
                          <a:solidFill>
                            <a:schemeClr val="tx1"/>
                          </a:solidFill>
                          <a:effectLst/>
                          <a:latin typeface="Arial" panose="020B0604020202020204" pitchFamily="34" charset="0"/>
                          <a:ea typeface="+mn-ea"/>
                          <a:cs typeface="Arial" panose="020B0604020202020204" pitchFamily="34" charset="0"/>
                        </a:rPr>
                        <a:t> Dam to double the size of the dam to provide additional water for irrigation, domestic and industrial use to </a:t>
                      </a:r>
                      <a:r>
                        <a:rPr lang="en-US" sz="1600" b="0" kern="1200" dirty="0" err="1">
                          <a:solidFill>
                            <a:schemeClr val="tx1"/>
                          </a:solidFill>
                          <a:effectLst/>
                          <a:latin typeface="Arial" panose="020B0604020202020204" pitchFamily="34" charset="0"/>
                          <a:ea typeface="+mn-ea"/>
                          <a:cs typeface="Arial" panose="020B0604020202020204" pitchFamily="34" charset="0"/>
                        </a:rPr>
                        <a:t>Clanwilliam</a:t>
                      </a:r>
                      <a:r>
                        <a:rPr lang="en-US" sz="1600" b="0" kern="1200" dirty="0">
                          <a:solidFill>
                            <a:schemeClr val="tx1"/>
                          </a:solidFill>
                          <a:effectLst/>
                          <a:latin typeface="Arial" panose="020B0604020202020204" pitchFamily="34" charset="0"/>
                          <a:ea typeface="+mn-ea"/>
                          <a:cs typeface="Arial" panose="020B0604020202020204" pitchFamily="34" charset="0"/>
                        </a:rPr>
                        <a:t> and surrounding areas in the Western Cape</a:t>
                      </a:r>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Arial" panose="020B0604020202020204" pitchFamily="34" charset="0"/>
                          <a:cs typeface="Arial" panose="020B0604020202020204" pitchFamily="34" charset="0"/>
                        </a:rPr>
                        <a:t>16 %</a:t>
                      </a: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kern="1200" dirty="0">
                          <a:solidFill>
                            <a:schemeClr val="tx1"/>
                          </a:solidFill>
                          <a:effectLst/>
                          <a:latin typeface="Arial" panose="020B0604020202020204" pitchFamily="34" charset="0"/>
                          <a:cs typeface="Arial" panose="020B0604020202020204" pitchFamily="34" charset="0"/>
                        </a:rPr>
                        <a:t>R 6,8 BILLION</a:t>
                      </a:r>
                      <a:endParaRPr lang="en-ZA" sz="1600" b="1" kern="1200" dirty="0">
                        <a:solidFill>
                          <a:schemeClr val="tx1"/>
                        </a:solidFill>
                        <a:effectLst/>
                        <a:latin typeface="Arial" panose="020B0604020202020204" pitchFamily="34" charset="0"/>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Arial" panose="020B0604020202020204" pitchFamily="34" charset="0"/>
                          <a:cs typeface="Arial" panose="020B0604020202020204" pitchFamily="34" charset="0"/>
                        </a:rPr>
                        <a:t>2028</a:t>
                      </a:r>
                    </a:p>
                  </a:txBody>
                  <a:tcPr marL="100834" marR="100834" marT="50417" marB="50417" anchor="ctr"/>
                </a:tc>
                <a:extLst>
                  <a:ext uri="{0D108BD9-81ED-4DB2-BD59-A6C34878D82A}">
                    <a16:rowId xmlns:a16="http://schemas.microsoft.com/office/drawing/2014/main" val="2232877460"/>
                  </a:ext>
                </a:extLst>
              </a:tr>
              <a:tr h="595598">
                <a:tc>
                  <a:txBody>
                    <a:bodyPr/>
                    <a:lstStyle/>
                    <a:p>
                      <a:pPr algn="l"/>
                      <a:endParaRPr lang="en-ZA" sz="1600" b="0"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algn="l"/>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100834" marR="100834" marT="50417" marB="50417" anchor="ctr"/>
                </a:tc>
                <a:tc>
                  <a:txBody>
                    <a:bodyPr/>
                    <a:lstStyle/>
                    <a:p>
                      <a:pPr algn="l"/>
                      <a:endParaRPr lang="en-ZA" sz="1600" b="0" kern="1200" dirty="0">
                        <a:solidFill>
                          <a:schemeClr val="tx1"/>
                        </a:solidFill>
                        <a:effectLst/>
                        <a:latin typeface="Arial" panose="020B0604020202020204" pitchFamily="34" charset="0"/>
                        <a:ea typeface="+mn-ea"/>
                        <a:cs typeface="Arial" panose="020B0604020202020204" pitchFamily="34" charset="0"/>
                      </a:endParaRPr>
                    </a:p>
                  </a:txBody>
                  <a:tcPr marL="100834" marR="100834" marT="50417" marB="5041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600" b="1" kern="1200" dirty="0">
                        <a:solidFill>
                          <a:schemeClr val="tx1"/>
                        </a:solidFill>
                        <a:effectLst/>
                        <a:latin typeface="Arial" panose="020B0604020202020204" pitchFamily="34" charset="0"/>
                        <a:ea typeface="ＭＳ Ｐゴシック" charset="0"/>
                        <a:cs typeface="Arial" panose="020B0604020202020204" pitchFamily="34" charset="0"/>
                      </a:endParaRPr>
                    </a:p>
                    <a:p>
                      <a:pPr marL="0" algn="l" defTabSz="457200" rtl="0" eaLnBrk="1" latinLnBrk="0" hangingPunct="1"/>
                      <a:endParaRPr lang="en-ZA" sz="1600" b="1"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marL="0" algn="l" defTabSz="457200" rtl="0" eaLnBrk="1" latinLnBrk="0" hangingPunct="1"/>
                      <a:endParaRPr lang="en-ZA" sz="1600" b="1"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marL="0" algn="l" defTabSz="457200" rtl="0" eaLnBrk="1" latinLnBrk="0" hangingPunct="1"/>
                      <a:endParaRPr lang="en-ZA" sz="1600" b="1"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tc>
                  <a:txBody>
                    <a:bodyPr/>
                    <a:lstStyle/>
                    <a:p>
                      <a:pPr marL="0" algn="l" defTabSz="457200" rtl="0" eaLnBrk="1" latinLnBrk="0" hangingPunct="1"/>
                      <a:endParaRPr lang="en-ZA" sz="1600" b="1" kern="1200" dirty="0">
                        <a:solidFill>
                          <a:schemeClr val="tx1"/>
                        </a:solidFill>
                        <a:effectLst/>
                        <a:latin typeface="Arial" panose="020B0604020202020204" pitchFamily="34" charset="0"/>
                        <a:ea typeface="ＭＳ Ｐゴシック" charset="0"/>
                        <a:cs typeface="Arial" panose="020B0604020202020204" pitchFamily="34" charset="0"/>
                      </a:endParaRPr>
                    </a:p>
                  </a:txBody>
                  <a:tcPr marL="100834" marR="100834" marT="50417" marB="50417" anchor="ctr"/>
                </a:tc>
                <a:extLst>
                  <a:ext uri="{0D108BD9-81ED-4DB2-BD59-A6C34878D82A}">
                    <a16:rowId xmlns:a16="http://schemas.microsoft.com/office/drawing/2014/main" val="1744970513"/>
                  </a:ext>
                </a:extLst>
              </a:tr>
            </a:tbl>
          </a:graphicData>
        </a:graphic>
      </p:graphicFrame>
      <p:sp>
        <p:nvSpPr>
          <p:cNvPr id="2" name="Title 1">
            <a:extLst>
              <a:ext uri="{FF2B5EF4-FFF2-40B4-BE49-F238E27FC236}">
                <a16:creationId xmlns:a16="http://schemas.microsoft.com/office/drawing/2014/main" id="{04B12C8A-88C1-3A4A-00D5-682BD3F92F21}"/>
              </a:ext>
            </a:extLst>
          </p:cNvPr>
          <p:cNvSpPr txBox="1">
            <a:spLocks/>
          </p:cNvSpPr>
          <p:nvPr/>
        </p:nvSpPr>
        <p:spPr>
          <a:xfrm>
            <a:off x="101967" y="373397"/>
            <a:ext cx="10729220" cy="525907"/>
          </a:xfrm>
          <a:prstGeom prst="rect">
            <a:avLst/>
          </a:prstGeom>
        </p:spPr>
        <p:txBody>
          <a:bodyPr>
            <a:normAutofit fontScale="97500"/>
          </a:bodyPr>
          <a:lstStyle>
            <a:lvl1pPr algn="ctr" defTabSz="457200" rtl="0" eaLnBrk="0" fontAlgn="base" hangingPunct="0">
              <a:spcBef>
                <a:spcPct val="0"/>
              </a:spcBef>
              <a:spcAft>
                <a:spcPct val="0"/>
              </a:spcAft>
              <a:defRPr sz="3200" b="1"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defTabSz="504154">
              <a:defRPr/>
            </a:pPr>
            <a:r>
              <a:rPr lang="en-ZA" sz="1800" dirty="0">
                <a:solidFill>
                  <a:prstClr val="black"/>
                </a:solidFill>
              </a:rPr>
              <a:t>PROJECTS FOR THE RAISING OF EXISTING DAMS</a:t>
            </a:r>
          </a:p>
        </p:txBody>
      </p:sp>
      <p:sp>
        <p:nvSpPr>
          <p:cNvPr id="3" name="Slide Number Placeholder 3">
            <a:extLst>
              <a:ext uri="{FF2B5EF4-FFF2-40B4-BE49-F238E27FC236}">
                <a16:creationId xmlns:a16="http://schemas.microsoft.com/office/drawing/2014/main" id="{77A3B081-EFD2-599A-B726-8E29E0A09E56}"/>
              </a:ext>
            </a:extLst>
          </p:cNvPr>
          <p:cNvSpPr txBox="1">
            <a:spLocks/>
          </p:cNvSpPr>
          <p:nvPr/>
        </p:nvSpPr>
        <p:spPr bwMode="auto">
          <a:xfrm>
            <a:off x="12388581" y="7005885"/>
            <a:ext cx="665490" cy="274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9pPr>
          </a:lstStyle>
          <a:p>
            <a:pPr algn="r" defTabSz="504154" eaLnBrk="1" hangingPunct="1">
              <a:defRPr/>
            </a:pPr>
            <a:fld id="{458370C4-DE92-4E9B-B1F2-0CB72A9C6AFB}" type="slidenum">
              <a:rPr lang="en-US" altLang="en-US" sz="1544" b="1">
                <a:solidFill>
                  <a:prstClr val="black"/>
                </a:solidFill>
                <a:cs typeface="Arial" panose="020B0604020202020204" pitchFamily="34" charset="0"/>
              </a:rPr>
              <a:pPr algn="r" defTabSz="504154" eaLnBrk="1" hangingPunct="1">
                <a:defRPr/>
              </a:pPr>
              <a:t>18</a:t>
            </a:fld>
            <a:endParaRPr lang="en-US" altLang="en-US" sz="1544" b="1" dirty="0">
              <a:solidFill>
                <a:prstClr val="black"/>
              </a:solidFill>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10">
            <a:extLst>
              <a:ext uri="{FF2B5EF4-FFF2-40B4-BE49-F238E27FC236}">
                <a16:creationId xmlns:a16="http://schemas.microsoft.com/office/drawing/2014/main" id="{31D8CE90-C0DB-4DD6-A109-3EF736BDE8CA}"/>
              </a:ext>
            </a:extLst>
          </p:cNvPr>
          <p:cNvGraphicFramePr>
            <a:graphicFrameLocks noGrp="1"/>
          </p:cNvGraphicFramePr>
          <p:nvPr>
            <p:extLst>
              <p:ext uri="{D42A27DB-BD31-4B8C-83A1-F6EECF244321}">
                <p14:modId xmlns:p14="http://schemas.microsoft.com/office/powerpoint/2010/main" val="1087717494"/>
              </p:ext>
            </p:extLst>
          </p:nvPr>
        </p:nvGraphicFramePr>
        <p:xfrm>
          <a:off x="139466" y="558497"/>
          <a:ext cx="13165605" cy="6600170"/>
        </p:xfrm>
        <a:graphic>
          <a:graphicData uri="http://schemas.openxmlformats.org/drawingml/2006/table">
            <a:tbl>
              <a:tblPr firstRow="1" bandRow="1">
                <a:tableStyleId>{7DF18680-E054-41AD-8BC1-D1AEF772440D}</a:tableStyleId>
              </a:tblPr>
              <a:tblGrid>
                <a:gridCol w="501003">
                  <a:extLst>
                    <a:ext uri="{9D8B030D-6E8A-4147-A177-3AD203B41FA5}">
                      <a16:colId xmlns:a16="http://schemas.microsoft.com/office/drawing/2014/main" val="2991280761"/>
                    </a:ext>
                  </a:extLst>
                </a:gridCol>
                <a:gridCol w="2421634">
                  <a:extLst>
                    <a:ext uri="{9D8B030D-6E8A-4147-A177-3AD203B41FA5}">
                      <a16:colId xmlns:a16="http://schemas.microsoft.com/office/drawing/2014/main" val="2071766418"/>
                    </a:ext>
                  </a:extLst>
                </a:gridCol>
                <a:gridCol w="1305544">
                  <a:extLst>
                    <a:ext uri="{9D8B030D-6E8A-4147-A177-3AD203B41FA5}">
                      <a16:colId xmlns:a16="http://schemas.microsoft.com/office/drawing/2014/main" val="3515304942"/>
                    </a:ext>
                  </a:extLst>
                </a:gridCol>
                <a:gridCol w="3778276">
                  <a:extLst>
                    <a:ext uri="{9D8B030D-6E8A-4147-A177-3AD203B41FA5}">
                      <a16:colId xmlns:a16="http://schemas.microsoft.com/office/drawing/2014/main" val="1820849674"/>
                    </a:ext>
                  </a:extLst>
                </a:gridCol>
                <a:gridCol w="2112693">
                  <a:extLst>
                    <a:ext uri="{9D8B030D-6E8A-4147-A177-3AD203B41FA5}">
                      <a16:colId xmlns:a16="http://schemas.microsoft.com/office/drawing/2014/main" val="312098017"/>
                    </a:ext>
                  </a:extLst>
                </a:gridCol>
                <a:gridCol w="1435684">
                  <a:extLst>
                    <a:ext uri="{9D8B030D-6E8A-4147-A177-3AD203B41FA5}">
                      <a16:colId xmlns:a16="http://schemas.microsoft.com/office/drawing/2014/main" val="404039617"/>
                    </a:ext>
                  </a:extLst>
                </a:gridCol>
                <a:gridCol w="1610771">
                  <a:extLst>
                    <a:ext uri="{9D8B030D-6E8A-4147-A177-3AD203B41FA5}">
                      <a16:colId xmlns:a16="http://schemas.microsoft.com/office/drawing/2014/main" val="2448301176"/>
                    </a:ext>
                  </a:extLst>
                </a:gridCol>
              </a:tblGrid>
              <a:tr h="806672">
                <a:tc>
                  <a:txBody>
                    <a:bodyPr/>
                    <a:lstStyle/>
                    <a:p>
                      <a:endParaRPr lang="en-US" sz="1600">
                        <a:latin typeface="Arial" panose="020B0604020202020204" pitchFamily="34" charset="0"/>
                        <a:cs typeface="Arial" panose="020B0604020202020204" pitchFamily="34" charset="0"/>
                      </a:endParaRP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PROJECT</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PROVINCE</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PROJECT DESCRIPTION</a:t>
                      </a:r>
                    </a:p>
                  </a:txBody>
                  <a:tcPr marL="100834" marR="100834" marT="50417" marB="50417"/>
                </a:tc>
                <a:tc>
                  <a:txBody>
                    <a:bodyPr/>
                    <a:lstStyle/>
                    <a:p>
                      <a:r>
                        <a:rPr lang="en-ZA" sz="1600" dirty="0">
                          <a:solidFill>
                            <a:schemeClr val="tx1"/>
                          </a:solidFill>
                          <a:latin typeface="Arial" panose="020B0604020202020204" pitchFamily="34" charset="0"/>
                          <a:cs typeface="Arial" panose="020B0604020202020204" pitchFamily="34" charset="0"/>
                        </a:rPr>
                        <a:t>% CONSTRUCTION COMPLETE</a:t>
                      </a:r>
                    </a:p>
                  </a:txBody>
                  <a:tcPr marL="100834" marR="100834" marT="50417" marB="50417"/>
                </a:tc>
                <a:tc>
                  <a:txBody>
                    <a:bodyPr/>
                    <a:lstStyle/>
                    <a:p>
                      <a:r>
                        <a:rPr lang="en-ZA" sz="1600" dirty="0">
                          <a:solidFill>
                            <a:schemeClr val="tx1"/>
                          </a:solidFill>
                          <a:latin typeface="Arial" panose="020B0604020202020204" pitchFamily="34" charset="0"/>
                          <a:cs typeface="Arial" panose="020B0604020202020204" pitchFamily="34" charset="0"/>
                        </a:rPr>
                        <a:t>ESTIMATED COST</a:t>
                      </a:r>
                    </a:p>
                  </a:txBody>
                  <a:tcPr marL="100834" marR="100834" marT="50417" marB="50417" anchor="ctr"/>
                </a:tc>
                <a:tc>
                  <a:txBody>
                    <a:bodyPr/>
                    <a:lstStyle/>
                    <a:p>
                      <a:r>
                        <a:rPr lang="en-US" sz="1600" dirty="0">
                          <a:solidFill>
                            <a:schemeClr val="tx1"/>
                          </a:solidFill>
                          <a:latin typeface="Arial" panose="020B0604020202020204" pitchFamily="34" charset="0"/>
                          <a:cs typeface="Arial" panose="020B0604020202020204" pitchFamily="34" charset="0"/>
                        </a:rPr>
                        <a:t>CONSTRUCT COMPLETION DATE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extLst>
                  <a:ext uri="{0D108BD9-81ED-4DB2-BD59-A6C34878D82A}">
                    <a16:rowId xmlns:a16="http://schemas.microsoft.com/office/drawing/2014/main" val="230252890"/>
                  </a:ext>
                </a:extLst>
              </a:tr>
              <a:tr h="1426270">
                <a:tc>
                  <a:txBody>
                    <a:bodyPr/>
                    <a:lstStyle/>
                    <a:p>
                      <a:r>
                        <a:rPr lang="en-US" sz="1600" dirty="0">
                          <a:latin typeface="Arial" panose="020B0604020202020204" pitchFamily="34" charset="0"/>
                          <a:cs typeface="Arial" panose="020B0604020202020204" pitchFamily="34" charset="0"/>
                        </a:rPr>
                        <a:t>4.</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GROOT LETABA WATER AUGMENTATION PROJECT: NWAMITWA DAM AND ASSOCIATED WORKS</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LIMPOPO</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Nwamita</a:t>
                      </a:r>
                      <a:r>
                        <a:rPr lang="en-US" sz="1600" dirty="0">
                          <a:latin typeface="Arial" panose="020B0604020202020204" pitchFamily="34" charset="0"/>
                          <a:cs typeface="Arial" panose="020B0604020202020204" pitchFamily="34" charset="0"/>
                        </a:rPr>
                        <a:t> Dam on the Great Letaba River, to provide additional water for irrigation, to increase flows into the Kruger National Park, and to provide additional water for  domestic and industrial use in eastern part of Limpopo</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ACTIVIES (FUNDING, 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 6.06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To be confirmed once funding has been secured</a:t>
                      </a:r>
                    </a:p>
                  </a:txBody>
                  <a:tcPr marL="100834" marR="100834" marT="50417" marB="50417"/>
                </a:tc>
                <a:extLst>
                  <a:ext uri="{0D108BD9-81ED-4DB2-BD59-A6C34878D82A}">
                    <a16:rowId xmlns:a16="http://schemas.microsoft.com/office/drawing/2014/main" val="1036196266"/>
                  </a:ext>
                </a:extLst>
              </a:tr>
              <a:tr h="1512510">
                <a:tc>
                  <a:txBody>
                    <a:bodyPr/>
                    <a:lstStyle/>
                    <a:p>
                      <a:r>
                        <a:rPr lang="en-US" sz="1600" dirty="0">
                          <a:latin typeface="Arial" panose="020B0604020202020204" pitchFamily="34" charset="0"/>
                          <a:cs typeface="Arial" panose="020B0604020202020204" pitchFamily="34" charset="0"/>
                        </a:rPr>
                        <a:t>5.</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MZIMVUBU WATER PROJECT: NTABELANGA DAM AND ASSOCIATED WORKS</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EASTERN CAPE</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Ntabelanga</a:t>
                      </a:r>
                      <a:r>
                        <a:rPr lang="en-US" sz="1600" dirty="0">
                          <a:latin typeface="Arial" panose="020B0604020202020204" pitchFamily="34" charset="0"/>
                          <a:cs typeface="Arial" panose="020B0604020202020204" pitchFamily="34" charset="0"/>
                        </a:rPr>
                        <a:t> Dam and associated works on a tributary of the </a:t>
                      </a:r>
                      <a:r>
                        <a:rPr lang="en-US" sz="1600" dirty="0" err="1">
                          <a:latin typeface="Arial" panose="020B0604020202020204" pitchFamily="34" charset="0"/>
                          <a:cs typeface="Arial" panose="020B0604020202020204" pitchFamily="34" charset="0"/>
                        </a:rPr>
                        <a:t>uMzimvubu</a:t>
                      </a:r>
                      <a:r>
                        <a:rPr lang="en-US" sz="1600" dirty="0">
                          <a:latin typeface="Arial" panose="020B0604020202020204" pitchFamily="34" charset="0"/>
                          <a:cs typeface="Arial" panose="020B0604020202020204" pitchFamily="34" charset="0"/>
                        </a:rPr>
                        <a:t> River to provide additional water for irrigation and domestic use in the eastern region of the Eastern Cape</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ACTIVITIES </a:t>
                      </a:r>
                    </a:p>
                    <a:p>
                      <a:pPr algn="l"/>
                      <a:r>
                        <a:rPr lang="en-US" sz="1600" b="1" dirty="0">
                          <a:latin typeface="Arial" panose="020B0604020202020204" pitchFamily="34" charset="0"/>
                          <a:cs typeface="Arial" panose="020B0604020202020204" pitchFamily="34" charset="0"/>
                        </a:rPr>
                        <a:t>(DETAILED DESIGN , ACCESS ROAD 89%)</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 8.1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2028</a:t>
                      </a:r>
                    </a:p>
                  </a:txBody>
                  <a:tcPr marL="100834" marR="100834" marT="50417" marB="50417"/>
                </a:tc>
                <a:extLst>
                  <a:ext uri="{0D108BD9-81ED-4DB2-BD59-A6C34878D82A}">
                    <a16:rowId xmlns:a16="http://schemas.microsoft.com/office/drawing/2014/main" val="3208373309"/>
                  </a:ext>
                </a:extLst>
              </a:tr>
              <a:tr h="1041952">
                <a:tc>
                  <a:txBody>
                    <a:bodyPr/>
                    <a:lstStyle/>
                    <a:p>
                      <a:r>
                        <a:rPr lang="en-US" sz="1600" dirty="0">
                          <a:latin typeface="Arial" panose="020B0604020202020204" pitchFamily="34" charset="0"/>
                          <a:cs typeface="Arial" panose="020B0604020202020204" pitchFamily="34" charset="0"/>
                        </a:rPr>
                        <a:t>6.</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KOONAP RIVER WATER PROJECT: FOXWOOD DAM AND ASSOCIATED WORKS</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EASTERN CAPE</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Construction of Foxwood Dam and associated works to provide additional water for irrigation and for the town of Adelaide in the Eastern Cape</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a:t>
                      </a:r>
                    </a:p>
                    <a:p>
                      <a:pPr algn="l"/>
                      <a:r>
                        <a:rPr lang="en-US" sz="1600" b="1" dirty="0">
                          <a:latin typeface="Arial" panose="020B0604020202020204" pitchFamily="34" charset="0"/>
                          <a:cs typeface="Arial" panose="020B0604020202020204" pitchFamily="34" charset="0"/>
                        </a:rPr>
                        <a:t>(FUNDING, 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 2.2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2029</a:t>
                      </a:r>
                    </a:p>
                  </a:txBody>
                  <a:tcPr marL="100834" marR="100834" marT="50417" marB="50417"/>
                </a:tc>
                <a:extLst>
                  <a:ext uri="{0D108BD9-81ED-4DB2-BD59-A6C34878D82A}">
                    <a16:rowId xmlns:a16="http://schemas.microsoft.com/office/drawing/2014/main" val="4085052948"/>
                  </a:ext>
                </a:extLst>
              </a:tr>
              <a:tr h="1041952">
                <a:tc>
                  <a:txBody>
                    <a:bodyPr/>
                    <a:lstStyle/>
                    <a:p>
                      <a:r>
                        <a:rPr lang="en-US" sz="1600" dirty="0">
                          <a:latin typeface="Arial" panose="020B0604020202020204" pitchFamily="34" charset="0"/>
                          <a:cs typeface="Arial" panose="020B0604020202020204" pitchFamily="34" charset="0"/>
                        </a:rPr>
                        <a:t>7.</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LUSIKISIKI WATER AUGMENTATION PROJECT: ZALU DAM AND ASSOCIATED WORKS</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EASTERN CAPE</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Zalu</a:t>
                      </a:r>
                      <a:r>
                        <a:rPr lang="en-US" sz="1600" dirty="0">
                          <a:latin typeface="Arial" panose="020B0604020202020204" pitchFamily="34" charset="0"/>
                          <a:cs typeface="Arial" panose="020B0604020202020204" pitchFamily="34" charset="0"/>
                        </a:rPr>
                        <a:t> Dam and associated works  to provide additional water for the town of </a:t>
                      </a:r>
                      <a:r>
                        <a:rPr lang="en-US" sz="1600" dirty="0" err="1">
                          <a:latin typeface="Arial" panose="020B0604020202020204" pitchFamily="34" charset="0"/>
                          <a:cs typeface="Arial" panose="020B0604020202020204" pitchFamily="34" charset="0"/>
                        </a:rPr>
                        <a:t>Lusikisiki</a:t>
                      </a:r>
                      <a:r>
                        <a:rPr lang="en-US" sz="1600" dirty="0">
                          <a:latin typeface="Arial" panose="020B0604020202020204" pitchFamily="34" charset="0"/>
                          <a:cs typeface="Arial" panose="020B0604020202020204" pitchFamily="34" charset="0"/>
                        </a:rPr>
                        <a:t> and surrounding villages in the Eastern Cape</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a:t>
                      </a:r>
                    </a:p>
                    <a:p>
                      <a:pPr algn="l"/>
                      <a:r>
                        <a:rPr lang="en-US" sz="1600" b="1" dirty="0">
                          <a:latin typeface="Arial" panose="020B0604020202020204" pitchFamily="34" charset="0"/>
                          <a:cs typeface="Arial" panose="020B0604020202020204" pitchFamily="34" charset="0"/>
                        </a:rPr>
                        <a:t>(DETAIL DESIGN, FUNDING)</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 0,957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2029</a:t>
                      </a:r>
                    </a:p>
                  </a:txBody>
                  <a:tcPr marL="100834" marR="100834" marT="50417" marB="50417"/>
                </a:tc>
                <a:extLst>
                  <a:ext uri="{0D108BD9-81ED-4DB2-BD59-A6C34878D82A}">
                    <a16:rowId xmlns:a16="http://schemas.microsoft.com/office/drawing/2014/main" val="1800410474"/>
                  </a:ext>
                </a:extLst>
              </a:tr>
            </a:tbl>
          </a:graphicData>
        </a:graphic>
      </p:graphicFrame>
      <p:sp>
        <p:nvSpPr>
          <p:cNvPr id="3" name="Title 1">
            <a:extLst>
              <a:ext uri="{FF2B5EF4-FFF2-40B4-BE49-F238E27FC236}">
                <a16:creationId xmlns:a16="http://schemas.microsoft.com/office/drawing/2014/main" id="{B2012F83-97A6-DB98-BAB7-FF59675EFBF3}"/>
              </a:ext>
            </a:extLst>
          </p:cNvPr>
          <p:cNvSpPr txBox="1">
            <a:spLocks/>
          </p:cNvSpPr>
          <p:nvPr/>
        </p:nvSpPr>
        <p:spPr>
          <a:xfrm>
            <a:off x="139466" y="216251"/>
            <a:ext cx="7520314" cy="342246"/>
          </a:xfrm>
          <a:prstGeom prst="rect">
            <a:avLst/>
          </a:prstGeom>
        </p:spPr>
        <p:txBody>
          <a:bodyPr>
            <a:noAutofit/>
          </a:bodyPr>
          <a:lstStyle>
            <a:lvl1pPr algn="ctr" defTabSz="457200" rtl="0" eaLnBrk="0" fontAlgn="base" hangingPunct="0">
              <a:spcBef>
                <a:spcPct val="0"/>
              </a:spcBef>
              <a:spcAft>
                <a:spcPct val="0"/>
              </a:spcAft>
              <a:defRPr sz="3200" b="1"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defTabSz="504154">
              <a:defRPr/>
            </a:pPr>
            <a:r>
              <a:rPr lang="en-ZA" sz="1800" dirty="0">
                <a:solidFill>
                  <a:prstClr val="black"/>
                </a:solidFill>
              </a:rPr>
              <a:t>NEW DAMS AND ASSOCIATED WORKS</a:t>
            </a:r>
          </a:p>
        </p:txBody>
      </p:sp>
      <p:sp>
        <p:nvSpPr>
          <p:cNvPr id="2" name="Slide Number Placeholder 3">
            <a:extLst>
              <a:ext uri="{FF2B5EF4-FFF2-40B4-BE49-F238E27FC236}">
                <a16:creationId xmlns:a16="http://schemas.microsoft.com/office/drawing/2014/main" id="{DC3A3000-7702-C76F-DDE3-004F8432DA2E}"/>
              </a:ext>
            </a:extLst>
          </p:cNvPr>
          <p:cNvSpPr txBox="1">
            <a:spLocks/>
          </p:cNvSpPr>
          <p:nvPr/>
        </p:nvSpPr>
        <p:spPr bwMode="auto">
          <a:xfrm>
            <a:off x="12388581" y="7059729"/>
            <a:ext cx="665490" cy="274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9pPr>
          </a:lstStyle>
          <a:p>
            <a:pPr algn="r" defTabSz="504154" eaLnBrk="1" hangingPunct="1">
              <a:defRPr/>
            </a:pPr>
            <a:fld id="{458370C4-DE92-4E9B-B1F2-0CB72A9C6AFB}" type="slidenum">
              <a:rPr lang="en-US" altLang="en-US" sz="1544" b="1">
                <a:solidFill>
                  <a:prstClr val="black"/>
                </a:solidFill>
                <a:cs typeface="Arial" panose="020B0604020202020204" pitchFamily="34" charset="0"/>
              </a:rPr>
              <a:pPr algn="r" defTabSz="504154" eaLnBrk="1" hangingPunct="1">
                <a:defRPr/>
              </a:pPr>
              <a:t>19</a:t>
            </a:fld>
            <a:endParaRPr lang="en-US" altLang="en-US" sz="1544" b="1" dirty="0">
              <a:solidFill>
                <a:prstClr val="black"/>
              </a:solidFill>
              <a:cs typeface="Arial" panose="020B0604020202020204" pitchFamily="34" charset="0"/>
            </a:endParaRPr>
          </a:p>
        </p:txBody>
      </p:sp>
    </p:spTree>
    <p:extLst>
      <p:ext uri="{BB962C8B-B14F-4D97-AF65-F5344CB8AC3E}">
        <p14:creationId xmlns:p14="http://schemas.microsoft.com/office/powerpoint/2010/main" val="120525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79B8-7074-A831-D17F-E51B495FFE35}"/>
              </a:ext>
            </a:extLst>
          </p:cNvPr>
          <p:cNvSpPr>
            <a:spLocks noGrp="1"/>
          </p:cNvSpPr>
          <p:nvPr>
            <p:ph type="title"/>
          </p:nvPr>
        </p:nvSpPr>
        <p:spPr>
          <a:xfrm>
            <a:off x="618209" y="467811"/>
            <a:ext cx="12533321" cy="595886"/>
          </a:xfrm>
        </p:spPr>
        <p:txBody>
          <a:bodyPr/>
          <a:lstStyle/>
          <a:p>
            <a:pPr algn="l"/>
            <a:r>
              <a:rPr lang="en-ZA" sz="2646" b="1" dirty="0">
                <a:latin typeface="+mj-lt"/>
              </a:rPr>
              <a:t>Agenda for Group 1 work</a:t>
            </a:r>
          </a:p>
        </p:txBody>
      </p:sp>
      <p:sp>
        <p:nvSpPr>
          <p:cNvPr id="3" name="Content Placeholder 2">
            <a:extLst>
              <a:ext uri="{FF2B5EF4-FFF2-40B4-BE49-F238E27FC236}">
                <a16:creationId xmlns:a16="http://schemas.microsoft.com/office/drawing/2014/main" id="{E94AC080-7E9B-589D-87AD-5C6ABCE1F0FF}"/>
              </a:ext>
            </a:extLst>
          </p:cNvPr>
          <p:cNvSpPr>
            <a:spLocks noGrp="1"/>
          </p:cNvSpPr>
          <p:nvPr>
            <p:ph idx="1"/>
          </p:nvPr>
        </p:nvSpPr>
        <p:spPr>
          <a:xfrm>
            <a:off x="467537" y="1325151"/>
            <a:ext cx="12208120" cy="5383124"/>
          </a:xfrm>
        </p:spPr>
        <p:txBody>
          <a:bodyPr/>
          <a:lstStyle/>
          <a:p>
            <a:pPr marL="504154" indent="-504154">
              <a:spcBef>
                <a:spcPts val="1985"/>
              </a:spcBef>
              <a:buFont typeface="+mj-lt"/>
              <a:buAutoNum type="arabicPeriod"/>
              <a:defRPr/>
            </a:pPr>
            <a:r>
              <a:rPr lang="en-US" altLang="en-US" sz="2205" dirty="0"/>
              <a:t>Presentation on raw water security to group by DWS and expert</a:t>
            </a:r>
          </a:p>
          <a:p>
            <a:pPr marL="504154" indent="-504154">
              <a:spcBef>
                <a:spcPts val="1985"/>
              </a:spcBef>
              <a:buFont typeface="+mj-lt"/>
              <a:buAutoNum type="arabicPeriod"/>
              <a:defRPr/>
            </a:pPr>
            <a:r>
              <a:rPr lang="en-US" altLang="en-US" sz="2205" dirty="0"/>
              <a:t>Discussion on presentations</a:t>
            </a:r>
          </a:p>
          <a:p>
            <a:pPr marL="945290" lvl="1" indent="-504154">
              <a:spcBef>
                <a:spcPts val="1985"/>
              </a:spcBef>
              <a:buFont typeface="+mj-lt"/>
              <a:buAutoNum type="alphaLcParenR"/>
              <a:defRPr/>
            </a:pPr>
            <a:r>
              <a:rPr lang="en-US" altLang="en-US" sz="2205" dirty="0"/>
              <a:t>Does the DWS presentation identify the key actions required to ensure raw water security?</a:t>
            </a:r>
          </a:p>
          <a:p>
            <a:pPr marL="945290" lvl="1" indent="-504154">
              <a:spcBef>
                <a:spcPts val="1985"/>
              </a:spcBef>
              <a:buFont typeface="+mj-lt"/>
              <a:buAutoNum type="alphaLcParenR"/>
              <a:defRPr/>
            </a:pPr>
            <a:r>
              <a:rPr lang="en-US" altLang="en-US" sz="2205" dirty="0"/>
              <a:t>What other actions should be taken?</a:t>
            </a:r>
          </a:p>
          <a:p>
            <a:pPr marL="945290" lvl="1" indent="-504154">
              <a:spcBef>
                <a:spcPts val="1985"/>
              </a:spcBef>
              <a:buFont typeface="+mj-lt"/>
              <a:buAutoNum type="alphaLcParenR"/>
              <a:defRPr/>
            </a:pPr>
            <a:r>
              <a:rPr lang="en-US" altLang="en-US" sz="2205" dirty="0"/>
              <a:t>What are the reasons for a lack of progress in implementation of the required actions?</a:t>
            </a:r>
          </a:p>
          <a:p>
            <a:pPr marL="945290" lvl="1" indent="-504154">
              <a:spcBef>
                <a:spcPts val="1985"/>
              </a:spcBef>
              <a:buFont typeface="+mj-lt"/>
              <a:buAutoNum type="alphaLcParenR"/>
              <a:defRPr/>
            </a:pPr>
            <a:r>
              <a:rPr lang="en-US" altLang="en-US" sz="2205" dirty="0"/>
              <a:t>What needs to be done differently to make more progress with implementation of the required actions?</a:t>
            </a:r>
          </a:p>
          <a:p>
            <a:pPr marL="0" indent="0">
              <a:spcBef>
                <a:spcPts val="1985"/>
              </a:spcBef>
              <a:buNone/>
              <a:defRPr/>
            </a:pPr>
            <a:endParaRPr lang="en-US" altLang="en-US" sz="2205" dirty="0"/>
          </a:p>
          <a:p>
            <a:pPr marL="504154" indent="-504154">
              <a:spcBef>
                <a:spcPts val="1985"/>
              </a:spcBef>
              <a:buFont typeface="+mj-lt"/>
              <a:buAutoNum type="arabicPeriod"/>
              <a:defRPr/>
            </a:pPr>
            <a:endParaRPr lang="en-US" altLang="en-US" sz="2205" dirty="0"/>
          </a:p>
          <a:p>
            <a:pPr marL="504154" indent="-504154">
              <a:spcBef>
                <a:spcPts val="1985"/>
              </a:spcBef>
              <a:buFont typeface="+mj-lt"/>
              <a:buAutoNum type="arabicPeriod"/>
              <a:defRPr/>
            </a:pPr>
            <a:endParaRPr lang="en-US" altLang="en-US" sz="2205" dirty="0"/>
          </a:p>
        </p:txBody>
      </p:sp>
      <p:sp>
        <p:nvSpPr>
          <p:cNvPr id="4" name="Slide Number Placeholder 3">
            <a:extLst>
              <a:ext uri="{FF2B5EF4-FFF2-40B4-BE49-F238E27FC236}">
                <a16:creationId xmlns:a16="http://schemas.microsoft.com/office/drawing/2014/main" id="{F765C153-4D8B-88A2-583A-A4DB6254DA6C}"/>
              </a:ext>
            </a:extLst>
          </p:cNvPr>
          <p:cNvSpPr>
            <a:spLocks noGrp="1"/>
          </p:cNvSpPr>
          <p:nvPr>
            <p:ph type="sldNum" sz="quarter" idx="12"/>
          </p:nvPr>
        </p:nvSpPr>
        <p:spPr>
          <a:xfrm>
            <a:off x="10977744" y="6969731"/>
            <a:ext cx="3137059" cy="402636"/>
          </a:xfrm>
        </p:spPr>
        <p:txBody>
          <a:bodyPr/>
          <a:lstStyle/>
          <a:p>
            <a:pPr algn="ctr" rtl="0">
              <a:defRPr/>
            </a:pPr>
            <a:fld id="{6E6B949B-FF25-4512-A6F3-1B8E765DDD27}" type="slidenum">
              <a:rPr lang="en-US" altLang="en-US" sz="1544" kern="1200">
                <a:latin typeface="Arial" panose="020B0604020202020204" pitchFamily="34" charset="0"/>
                <a:ea typeface="+mn-ea"/>
                <a:cs typeface="Arial" panose="020B0604020202020204" pitchFamily="34" charset="0"/>
              </a:rPr>
              <a:pPr algn="ctr" rtl="0">
                <a:defRPr/>
              </a:pPr>
              <a:t>2</a:t>
            </a:fld>
            <a:endParaRPr lang="en-US" altLang="en-US" sz="1544" kern="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91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10">
            <a:extLst>
              <a:ext uri="{FF2B5EF4-FFF2-40B4-BE49-F238E27FC236}">
                <a16:creationId xmlns:a16="http://schemas.microsoft.com/office/drawing/2014/main" id="{31D8CE90-C0DB-4DD6-A109-3EF736BDE8CA}"/>
              </a:ext>
            </a:extLst>
          </p:cNvPr>
          <p:cNvGraphicFramePr>
            <a:graphicFrameLocks noGrp="1"/>
          </p:cNvGraphicFramePr>
          <p:nvPr>
            <p:extLst>
              <p:ext uri="{D42A27DB-BD31-4B8C-83A1-F6EECF244321}">
                <p14:modId xmlns:p14="http://schemas.microsoft.com/office/powerpoint/2010/main" val="2832671644"/>
              </p:ext>
            </p:extLst>
          </p:nvPr>
        </p:nvGraphicFramePr>
        <p:xfrm>
          <a:off x="192360" y="334860"/>
          <a:ext cx="13252178" cy="6600170"/>
        </p:xfrm>
        <a:graphic>
          <a:graphicData uri="http://schemas.openxmlformats.org/drawingml/2006/table">
            <a:tbl>
              <a:tblPr firstRow="1" bandRow="1">
                <a:tableStyleId>{7DF18680-E054-41AD-8BC1-D1AEF772440D}</a:tableStyleId>
              </a:tblPr>
              <a:tblGrid>
                <a:gridCol w="502121">
                  <a:extLst>
                    <a:ext uri="{9D8B030D-6E8A-4147-A177-3AD203B41FA5}">
                      <a16:colId xmlns:a16="http://schemas.microsoft.com/office/drawing/2014/main" val="2991280761"/>
                    </a:ext>
                  </a:extLst>
                </a:gridCol>
                <a:gridCol w="2194693">
                  <a:extLst>
                    <a:ext uri="{9D8B030D-6E8A-4147-A177-3AD203B41FA5}">
                      <a16:colId xmlns:a16="http://schemas.microsoft.com/office/drawing/2014/main" val="2071766418"/>
                    </a:ext>
                  </a:extLst>
                </a:gridCol>
                <a:gridCol w="1308186">
                  <a:extLst>
                    <a:ext uri="{9D8B030D-6E8A-4147-A177-3AD203B41FA5}">
                      <a16:colId xmlns:a16="http://schemas.microsoft.com/office/drawing/2014/main" val="3515304942"/>
                    </a:ext>
                  </a:extLst>
                </a:gridCol>
                <a:gridCol w="4194286">
                  <a:extLst>
                    <a:ext uri="{9D8B030D-6E8A-4147-A177-3AD203B41FA5}">
                      <a16:colId xmlns:a16="http://schemas.microsoft.com/office/drawing/2014/main" val="1820849674"/>
                    </a:ext>
                  </a:extLst>
                </a:gridCol>
                <a:gridCol w="1990845">
                  <a:extLst>
                    <a:ext uri="{9D8B030D-6E8A-4147-A177-3AD203B41FA5}">
                      <a16:colId xmlns:a16="http://schemas.microsoft.com/office/drawing/2014/main" val="312098017"/>
                    </a:ext>
                  </a:extLst>
                </a:gridCol>
                <a:gridCol w="1111170">
                  <a:extLst>
                    <a:ext uri="{9D8B030D-6E8A-4147-A177-3AD203B41FA5}">
                      <a16:colId xmlns:a16="http://schemas.microsoft.com/office/drawing/2014/main" val="404039617"/>
                    </a:ext>
                  </a:extLst>
                </a:gridCol>
                <a:gridCol w="1950877">
                  <a:extLst>
                    <a:ext uri="{9D8B030D-6E8A-4147-A177-3AD203B41FA5}">
                      <a16:colId xmlns:a16="http://schemas.microsoft.com/office/drawing/2014/main" val="2705131024"/>
                    </a:ext>
                  </a:extLst>
                </a:gridCol>
              </a:tblGrid>
              <a:tr h="427455">
                <a:tc>
                  <a:txBody>
                    <a:bodyPr/>
                    <a:lstStyle/>
                    <a:p>
                      <a:endParaRPr lang="en-US" sz="1600" dirty="0">
                        <a:latin typeface="Arial" panose="020B0604020202020204" pitchFamily="34" charset="0"/>
                        <a:cs typeface="Arial" panose="020B0604020202020204" pitchFamily="34" charset="0"/>
                      </a:endParaRP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PROJECT</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PROVINCE</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PROJECT DESCRIPTION</a:t>
                      </a:r>
                    </a:p>
                  </a:txBody>
                  <a:tcPr marL="100834" marR="100834" marT="50417" marB="50417"/>
                </a:tc>
                <a:tc>
                  <a:txBody>
                    <a:bodyPr/>
                    <a:lstStyle/>
                    <a:p>
                      <a:r>
                        <a:rPr lang="en-ZA" sz="1600" dirty="0">
                          <a:solidFill>
                            <a:schemeClr val="tx1"/>
                          </a:solidFill>
                          <a:latin typeface="Arial" panose="020B0604020202020204" pitchFamily="34" charset="0"/>
                          <a:cs typeface="Arial" panose="020B0604020202020204" pitchFamily="34" charset="0"/>
                        </a:rPr>
                        <a:t>% CONSTRUCTION COMPLETE</a:t>
                      </a:r>
                    </a:p>
                  </a:txBody>
                  <a:tcPr marL="100834" marR="100834" marT="50417" marB="50417" anchor="ctr"/>
                </a:tc>
                <a:tc>
                  <a:txBody>
                    <a:bodyPr/>
                    <a:lstStyle/>
                    <a:p>
                      <a:r>
                        <a:rPr lang="en-US" sz="1600" dirty="0">
                          <a:solidFill>
                            <a:schemeClr val="tx1"/>
                          </a:solidFill>
                          <a:latin typeface="Arial" panose="020B0604020202020204" pitchFamily="34" charset="0"/>
                          <a:cs typeface="Arial" panose="020B0604020202020204" pitchFamily="34" charset="0"/>
                        </a:rPr>
                        <a:t>COST</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CONSTRUCTION COMPLETION DATE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extLst>
                  <a:ext uri="{0D108BD9-81ED-4DB2-BD59-A6C34878D82A}">
                    <a16:rowId xmlns:a16="http://schemas.microsoft.com/office/drawing/2014/main" val="230252890"/>
                  </a:ext>
                </a:extLst>
              </a:tr>
              <a:tr h="1041952">
                <a:tc>
                  <a:txBody>
                    <a:bodyPr/>
                    <a:lstStyle/>
                    <a:p>
                      <a:r>
                        <a:rPr lang="en-US" sz="1600" dirty="0">
                          <a:latin typeface="Arial" panose="020B0604020202020204" pitchFamily="34" charset="0"/>
                          <a:cs typeface="Arial" panose="020B0604020202020204" pitchFamily="34" charset="0"/>
                        </a:rPr>
                        <a:t>8.</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ALGOA WATER SUPPLY SYSTEM: COERNEY BALANCING DAM PROJECT</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EASTERN CAPE</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Coerney</a:t>
                      </a:r>
                      <a:r>
                        <a:rPr lang="en-US" sz="1600" dirty="0">
                          <a:latin typeface="Arial" panose="020B0604020202020204" pitchFamily="34" charset="0"/>
                          <a:cs typeface="Arial" panose="020B0604020202020204" pitchFamily="34" charset="0"/>
                        </a:rPr>
                        <a:t> Balancing Dam and associated works to improve water security for the Nelson Mandela Bay Metropolitan area.</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a:t>
                      </a:r>
                    </a:p>
                    <a:p>
                      <a:pPr algn="l"/>
                      <a:r>
                        <a:rPr lang="en-US" sz="1600" b="1" dirty="0">
                          <a:latin typeface="Arial" panose="020B0604020202020204" pitchFamily="34" charset="0"/>
                          <a:cs typeface="Arial" panose="020B0604020202020204" pitchFamily="34" charset="0"/>
                        </a:rPr>
                        <a:t>(DETAIL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 0,612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2029</a:t>
                      </a:r>
                    </a:p>
                  </a:txBody>
                  <a:tcPr marL="100834" marR="100834" marT="50417" marB="50417"/>
                </a:tc>
                <a:extLst>
                  <a:ext uri="{0D108BD9-81ED-4DB2-BD59-A6C34878D82A}">
                    <a16:rowId xmlns:a16="http://schemas.microsoft.com/office/drawing/2014/main" val="324792059"/>
                  </a:ext>
                </a:extLst>
              </a:tr>
              <a:tr h="806672">
                <a:tc>
                  <a:txBody>
                    <a:bodyPr/>
                    <a:lstStyle/>
                    <a:p>
                      <a:r>
                        <a:rPr lang="en-US" sz="1600" dirty="0">
                          <a:latin typeface="Arial" panose="020B0604020202020204" pitchFamily="34" charset="0"/>
                          <a:cs typeface="Arial" panose="020B0604020202020204" pitchFamily="34" charset="0"/>
                        </a:rPr>
                        <a:t>9</a:t>
                      </a:r>
                    </a:p>
                  </a:txBody>
                  <a:tcPr marL="100834" marR="100834" marT="50417" marB="50417"/>
                </a:tc>
                <a:tc>
                  <a:txBody>
                    <a:bodyPr/>
                    <a:lstStyle/>
                    <a:p>
                      <a:pPr algn="l"/>
                      <a:r>
                        <a:rPr lang="en-US" sz="1600" dirty="0" err="1">
                          <a:latin typeface="Arial" panose="020B0604020202020204" pitchFamily="34" charset="0"/>
                          <a:cs typeface="Arial" panose="020B0604020202020204" pitchFamily="34" charset="0"/>
                        </a:rPr>
                        <a:t>uMKHOMAZI</a:t>
                      </a:r>
                      <a:r>
                        <a:rPr lang="en-US" sz="1600" dirty="0">
                          <a:latin typeface="Arial" panose="020B0604020202020204" pitchFamily="34" charset="0"/>
                          <a:cs typeface="Arial" panose="020B0604020202020204" pitchFamily="34" charset="0"/>
                        </a:rPr>
                        <a:t> WATER PROJECT</a:t>
                      </a:r>
                    </a:p>
                    <a:p>
                      <a:pPr algn="l"/>
                      <a:r>
                        <a:rPr lang="en-US" sz="1600" b="1" dirty="0">
                          <a:latin typeface="Arial" panose="020B0604020202020204" pitchFamily="34" charset="0"/>
                          <a:cs typeface="Arial" panose="020B0604020202020204" pitchFamily="34" charset="0"/>
                        </a:rPr>
                        <a:t>((TCTA)</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KWA-ZULU NATAL</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uMkhomazi</a:t>
                      </a:r>
                      <a:r>
                        <a:rPr lang="en-US" sz="1600" dirty="0">
                          <a:latin typeface="Arial" panose="020B0604020202020204" pitchFamily="34" charset="0"/>
                          <a:cs typeface="Arial" panose="020B0604020202020204" pitchFamily="34" charset="0"/>
                        </a:rPr>
                        <a:t> Dam and associated works to provide urgently needed additional water to eThekwini, uMgungundlovu and surrounding areas in KwaZulu Natal</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a:t>
                      </a:r>
                    </a:p>
                    <a:p>
                      <a:pPr algn="l"/>
                      <a:r>
                        <a:rPr lang="en-US" sz="1600" b="1" dirty="0">
                          <a:latin typeface="Arial" panose="020B0604020202020204" pitchFamily="34" charset="0"/>
                          <a:cs typeface="Arial" panose="020B0604020202020204" pitchFamily="34" charset="0"/>
                        </a:rPr>
                        <a:t>( FUNDING, DETAILED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R23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2032</a:t>
                      </a:r>
                    </a:p>
                  </a:txBody>
                  <a:tcPr marL="100834" marR="100834" marT="50417" marB="50417"/>
                </a:tc>
                <a:extLst>
                  <a:ext uri="{0D108BD9-81ED-4DB2-BD59-A6C34878D82A}">
                    <a16:rowId xmlns:a16="http://schemas.microsoft.com/office/drawing/2014/main" val="1202913615"/>
                  </a:ext>
                </a:extLst>
              </a:tr>
              <a:tr h="1041952">
                <a:tc>
                  <a:txBody>
                    <a:bodyPr/>
                    <a:lstStyle/>
                    <a:p>
                      <a:r>
                        <a:rPr lang="en-US" sz="1600" dirty="0">
                          <a:latin typeface="Arial" panose="020B0604020202020204" pitchFamily="34" charset="0"/>
                          <a:cs typeface="Arial" panose="020B0604020202020204" pitchFamily="34" charset="0"/>
                        </a:rPr>
                        <a:t>10.</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BERG RIVER VOELVLEI AUGMENTATION SCHEME (BRVAS)</a:t>
                      </a:r>
                    </a:p>
                    <a:p>
                      <a:pPr algn="l"/>
                      <a:r>
                        <a:rPr lang="en-US" sz="1600" b="1" dirty="0">
                          <a:latin typeface="Arial" panose="020B0604020202020204" pitchFamily="34" charset="0"/>
                          <a:cs typeface="Arial" panose="020B0604020202020204" pitchFamily="34" charset="0"/>
                        </a:rPr>
                        <a:t>(TCTA)</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WESTERN CAPE</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Construction of infrastructure to abstract water from the Berg River and convey it to the existing </a:t>
                      </a:r>
                      <a:r>
                        <a:rPr lang="en-US" sz="1600" dirty="0" err="1">
                          <a:latin typeface="Arial" panose="020B0604020202020204" pitchFamily="34" charset="0"/>
                          <a:cs typeface="Arial" panose="020B0604020202020204" pitchFamily="34" charset="0"/>
                        </a:rPr>
                        <a:t>Voëlvlei</a:t>
                      </a:r>
                      <a:r>
                        <a:rPr lang="en-US" sz="1600" dirty="0">
                          <a:latin typeface="Arial" panose="020B0604020202020204" pitchFamily="34" charset="0"/>
                          <a:cs typeface="Arial" panose="020B0604020202020204" pitchFamily="34" charset="0"/>
                        </a:rPr>
                        <a:t> Dam to increase the supply of water to the City of Cape Town and surrounding areas</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(FUNDING, 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R1,2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2028</a:t>
                      </a:r>
                    </a:p>
                  </a:txBody>
                  <a:tcPr marL="100834" marR="100834" marT="50417" marB="50417"/>
                </a:tc>
                <a:extLst>
                  <a:ext uri="{0D108BD9-81ED-4DB2-BD59-A6C34878D82A}">
                    <a16:rowId xmlns:a16="http://schemas.microsoft.com/office/drawing/2014/main" val="257538189"/>
                  </a:ext>
                </a:extLst>
              </a:tr>
              <a:tr h="1512510">
                <a:tc>
                  <a:txBody>
                    <a:bodyPr/>
                    <a:lstStyle/>
                    <a:p>
                      <a:r>
                        <a:rPr lang="en-US" sz="1600" dirty="0">
                          <a:latin typeface="Arial" panose="020B0604020202020204" pitchFamily="34" charset="0"/>
                          <a:cs typeface="Arial" panose="020B0604020202020204" pitchFamily="34" charset="0"/>
                        </a:rPr>
                        <a:t>11.</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PHSASE 2 OF MOKOLO CROCODILE (WEST) WATER AUGMENTATION PROJECT (MCWAP PHASE 2) </a:t>
                      </a:r>
                      <a:r>
                        <a:rPr lang="en-US" sz="1600" b="1" dirty="0">
                          <a:latin typeface="Arial" panose="020B0604020202020204" pitchFamily="34" charset="0"/>
                          <a:cs typeface="Arial" panose="020B0604020202020204" pitchFamily="34" charset="0"/>
                        </a:rPr>
                        <a:t>TCTA</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LIMPOPO</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Construction of a new water transfer pipeline and associated works from the Crocodile West River to the Lephalale area of Limpopo to augment water supply to the recently completed Medupi Power Station, Lephalale Town and the existing Matimba Power station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(FUNDING, 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 12, 4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2029</a:t>
                      </a:r>
                    </a:p>
                    <a:p>
                      <a:pPr algn="l"/>
                      <a:endParaRPr lang="en-US" sz="1600" b="1" dirty="0">
                        <a:latin typeface="Arial" panose="020B0604020202020204" pitchFamily="34" charset="0"/>
                        <a:cs typeface="Arial" panose="020B0604020202020204" pitchFamily="34" charset="0"/>
                      </a:endParaRPr>
                    </a:p>
                  </a:txBody>
                  <a:tcPr marL="100834" marR="100834" marT="50417" marB="50417"/>
                </a:tc>
                <a:extLst>
                  <a:ext uri="{0D108BD9-81ED-4DB2-BD59-A6C34878D82A}">
                    <a16:rowId xmlns:a16="http://schemas.microsoft.com/office/drawing/2014/main" val="738949063"/>
                  </a:ext>
                </a:extLst>
              </a:tr>
            </a:tbl>
          </a:graphicData>
        </a:graphic>
      </p:graphicFrame>
      <p:sp>
        <p:nvSpPr>
          <p:cNvPr id="2" name="Slide Number Placeholder 3">
            <a:extLst>
              <a:ext uri="{FF2B5EF4-FFF2-40B4-BE49-F238E27FC236}">
                <a16:creationId xmlns:a16="http://schemas.microsoft.com/office/drawing/2014/main" id="{DC3A3000-7702-C76F-DDE3-004F8432DA2E}"/>
              </a:ext>
            </a:extLst>
          </p:cNvPr>
          <p:cNvSpPr txBox="1">
            <a:spLocks/>
          </p:cNvSpPr>
          <p:nvPr/>
        </p:nvSpPr>
        <p:spPr bwMode="auto">
          <a:xfrm>
            <a:off x="12400156" y="7104877"/>
            <a:ext cx="665490" cy="274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9pPr>
          </a:lstStyle>
          <a:p>
            <a:pPr algn="r" defTabSz="504154" eaLnBrk="1" hangingPunct="1">
              <a:defRPr/>
            </a:pPr>
            <a:fld id="{458370C4-DE92-4E9B-B1F2-0CB72A9C6AFB}" type="slidenum">
              <a:rPr lang="en-US" altLang="en-US" sz="1544" b="1">
                <a:solidFill>
                  <a:prstClr val="black"/>
                </a:solidFill>
                <a:cs typeface="Arial" panose="020B0604020202020204" pitchFamily="34" charset="0"/>
              </a:rPr>
              <a:pPr algn="r" defTabSz="504154" eaLnBrk="1" hangingPunct="1">
                <a:defRPr/>
              </a:pPr>
              <a:t>20</a:t>
            </a:fld>
            <a:endParaRPr lang="en-US" altLang="en-US" sz="1544" b="1" dirty="0">
              <a:solidFill>
                <a:prstClr val="black"/>
              </a:solidFill>
              <a:cs typeface="Arial" panose="020B0604020202020204" pitchFamily="34" charset="0"/>
            </a:endParaRPr>
          </a:p>
        </p:txBody>
      </p:sp>
    </p:spTree>
    <p:extLst>
      <p:ext uri="{BB962C8B-B14F-4D97-AF65-F5344CB8AC3E}">
        <p14:creationId xmlns:p14="http://schemas.microsoft.com/office/powerpoint/2010/main" val="224825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bwMode="auto">
          <a:xfrm>
            <a:off x="12190003" y="6798020"/>
            <a:ext cx="535681" cy="40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504154" rtl="0" fontAlgn="base">
              <a:spcBef>
                <a:spcPct val="0"/>
              </a:spcBef>
              <a:spcAft>
                <a:spcPct val="0"/>
              </a:spcAft>
              <a:defRPr/>
            </a:pPr>
            <a:fld id="{70D7541F-9C2B-4AE3-819A-B3E7B201762A}" type="slidenum">
              <a:rPr lang="en-US" altLang="en-US" sz="1544" b="1" kern="1200">
                <a:solidFill>
                  <a:prstClr val="black"/>
                </a:solidFill>
                <a:cs typeface="+mn-cs"/>
              </a:rPr>
              <a:pPr algn="r" defTabSz="504154" rtl="0" fontAlgn="base">
                <a:spcBef>
                  <a:spcPct val="0"/>
                </a:spcBef>
                <a:spcAft>
                  <a:spcPct val="0"/>
                </a:spcAft>
                <a:defRPr/>
              </a:pPr>
              <a:t>21</a:t>
            </a:fld>
            <a:endParaRPr lang="en-US" altLang="en-US" sz="1544" b="1" kern="1200" dirty="0">
              <a:solidFill>
                <a:prstClr val="black"/>
              </a:solidFill>
              <a:cs typeface="+mn-cs"/>
            </a:endParaRPr>
          </a:p>
        </p:txBody>
      </p:sp>
      <p:graphicFrame>
        <p:nvGraphicFramePr>
          <p:cNvPr id="5" name="Table 10">
            <a:extLst>
              <a:ext uri="{FF2B5EF4-FFF2-40B4-BE49-F238E27FC236}">
                <a16:creationId xmlns:a16="http://schemas.microsoft.com/office/drawing/2014/main" id="{87B854CE-29CC-44CB-B0E3-C9AC35ED4A1A}"/>
              </a:ext>
            </a:extLst>
          </p:cNvPr>
          <p:cNvGraphicFramePr>
            <a:graphicFrameLocks noGrp="1"/>
          </p:cNvGraphicFramePr>
          <p:nvPr>
            <p:extLst>
              <p:ext uri="{D42A27DB-BD31-4B8C-83A1-F6EECF244321}">
                <p14:modId xmlns:p14="http://schemas.microsoft.com/office/powerpoint/2010/main" val="3564280707"/>
              </p:ext>
            </p:extLst>
          </p:nvPr>
        </p:nvGraphicFramePr>
        <p:xfrm>
          <a:off x="113126" y="632701"/>
          <a:ext cx="13218285" cy="5767816"/>
        </p:xfrm>
        <a:graphic>
          <a:graphicData uri="http://schemas.openxmlformats.org/drawingml/2006/table">
            <a:tbl>
              <a:tblPr firstRow="1" bandRow="1">
                <a:tableStyleId>{7DF18680-E054-41AD-8BC1-D1AEF772440D}</a:tableStyleId>
              </a:tblPr>
              <a:tblGrid>
                <a:gridCol w="667150">
                  <a:extLst>
                    <a:ext uri="{9D8B030D-6E8A-4147-A177-3AD203B41FA5}">
                      <a16:colId xmlns:a16="http://schemas.microsoft.com/office/drawing/2014/main" val="2991280761"/>
                    </a:ext>
                  </a:extLst>
                </a:gridCol>
                <a:gridCol w="2156219">
                  <a:extLst>
                    <a:ext uri="{9D8B030D-6E8A-4147-A177-3AD203B41FA5}">
                      <a16:colId xmlns:a16="http://schemas.microsoft.com/office/drawing/2014/main" val="2071766418"/>
                    </a:ext>
                  </a:extLst>
                </a:gridCol>
                <a:gridCol w="1307478">
                  <a:extLst>
                    <a:ext uri="{9D8B030D-6E8A-4147-A177-3AD203B41FA5}">
                      <a16:colId xmlns:a16="http://schemas.microsoft.com/office/drawing/2014/main" val="3515304942"/>
                    </a:ext>
                  </a:extLst>
                </a:gridCol>
                <a:gridCol w="3351640">
                  <a:extLst>
                    <a:ext uri="{9D8B030D-6E8A-4147-A177-3AD203B41FA5}">
                      <a16:colId xmlns:a16="http://schemas.microsoft.com/office/drawing/2014/main" val="1108072106"/>
                    </a:ext>
                  </a:extLst>
                </a:gridCol>
                <a:gridCol w="2291788">
                  <a:extLst>
                    <a:ext uri="{9D8B030D-6E8A-4147-A177-3AD203B41FA5}">
                      <a16:colId xmlns:a16="http://schemas.microsoft.com/office/drawing/2014/main" val="312098017"/>
                    </a:ext>
                  </a:extLst>
                </a:gridCol>
                <a:gridCol w="1527858">
                  <a:extLst>
                    <a:ext uri="{9D8B030D-6E8A-4147-A177-3AD203B41FA5}">
                      <a16:colId xmlns:a16="http://schemas.microsoft.com/office/drawing/2014/main" val="2097313687"/>
                    </a:ext>
                  </a:extLst>
                </a:gridCol>
                <a:gridCol w="1916152">
                  <a:extLst>
                    <a:ext uri="{9D8B030D-6E8A-4147-A177-3AD203B41FA5}">
                      <a16:colId xmlns:a16="http://schemas.microsoft.com/office/drawing/2014/main" val="936541668"/>
                    </a:ext>
                  </a:extLst>
                </a:gridCol>
              </a:tblGrid>
              <a:tr h="444654">
                <a:tc>
                  <a:txBody>
                    <a:bodyPr/>
                    <a:lstStyle/>
                    <a:p>
                      <a:endParaRPr lang="en-US" sz="1600">
                        <a:latin typeface="Arial" panose="020B0604020202020204" pitchFamily="34" charset="0"/>
                        <a:cs typeface="Arial" panose="020B0604020202020204" pitchFamily="34" charset="0"/>
                      </a:endParaRPr>
                    </a:p>
                  </a:txBody>
                  <a:tcPr marL="100834" marR="100834" marT="50417" marB="50417"/>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PROJECT</a:t>
                      </a:r>
                    </a:p>
                  </a:txBody>
                  <a:tcPr marL="100834" marR="100834" marT="50417" marB="50417"/>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PROVINCE</a:t>
                      </a:r>
                    </a:p>
                  </a:txBody>
                  <a:tcPr marL="100834" marR="100834" marT="50417" marB="50417"/>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PROJECT DESCRIPTION</a:t>
                      </a:r>
                    </a:p>
                  </a:txBody>
                  <a:tcPr marL="100834" marR="100834" marT="50417" marB="50417"/>
                </a:tc>
                <a:tc>
                  <a:txBody>
                    <a:bodyPr/>
                    <a:lstStyle/>
                    <a:p>
                      <a:pPr marL="0" algn="l" defTabSz="457200" rtl="0" eaLnBrk="1" latinLnBrk="0" hangingPunct="1"/>
                      <a:r>
                        <a:rPr lang="en-ZA" sz="1600" b="1" kern="1200" dirty="0">
                          <a:solidFill>
                            <a:schemeClr val="tx1"/>
                          </a:solidFill>
                          <a:latin typeface="Arial" panose="020B0604020202020204" pitchFamily="34" charset="0"/>
                          <a:ea typeface="+mn-ea"/>
                          <a:cs typeface="Arial" panose="020B0604020202020204" pitchFamily="34" charset="0"/>
                        </a:rPr>
                        <a:t>% CONSTRUCTION COMPLETE</a:t>
                      </a:r>
                    </a:p>
                  </a:txBody>
                  <a:tcPr marL="100834" marR="100834" marT="50417" marB="50417"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ESTIMATED</a:t>
                      </a:r>
                    </a:p>
                    <a:p>
                      <a:r>
                        <a:rPr lang="en-US" sz="1600" b="1" kern="1200" dirty="0">
                          <a:solidFill>
                            <a:schemeClr val="tx1"/>
                          </a:solidFill>
                          <a:latin typeface="Arial" panose="020B0604020202020204" pitchFamily="34" charset="0"/>
                          <a:ea typeface="+mn-ea"/>
                          <a:cs typeface="Arial" panose="020B0604020202020204" pitchFamily="34" charset="0"/>
                        </a:rPr>
                        <a:t>COST</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CONSTRUCTION COMPLETION DATE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extLst>
                  <a:ext uri="{0D108BD9-81ED-4DB2-BD59-A6C34878D82A}">
                    <a16:rowId xmlns:a16="http://schemas.microsoft.com/office/drawing/2014/main" val="230252890"/>
                  </a:ext>
                </a:extLst>
              </a:tr>
              <a:tr h="1229427">
                <a:tc>
                  <a:txBody>
                    <a:bodyPr/>
                    <a:lstStyle/>
                    <a:p>
                      <a:r>
                        <a:rPr lang="en-US" sz="1600" dirty="0">
                          <a:latin typeface="Arial" panose="020B0604020202020204" pitchFamily="34" charset="0"/>
                          <a:cs typeface="Arial" panose="020B0604020202020204" pitchFamily="34" charset="0"/>
                        </a:rPr>
                        <a:t>12</a:t>
                      </a:r>
                    </a:p>
                  </a:txBody>
                  <a:tcPr marL="100834" marR="100834" marT="50417" marB="50417"/>
                </a:tc>
                <a:tc>
                  <a:txBody>
                    <a:bodyPr/>
                    <a:lstStyle/>
                    <a:p>
                      <a:pPr marL="0" algn="l" defTabSz="4572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OLIFANTS MANAGEMENT MODEL </a:t>
                      </a:r>
                      <a:r>
                        <a:rPr lang="en-US" sz="1600" b="1" kern="1200" dirty="0">
                          <a:solidFill>
                            <a:schemeClr val="dk1"/>
                          </a:solidFill>
                          <a:latin typeface="Arial" panose="020B0604020202020204" pitchFamily="34" charset="0"/>
                          <a:ea typeface="+mn-ea"/>
                          <a:cs typeface="Arial" panose="020B0604020202020204" pitchFamily="34" charset="0"/>
                        </a:rPr>
                        <a:t>(LEBALELO)</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LIMPOPO</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Development of the bulk water distribution system from the recently completed De Hoop Dam to supply  communities and mines in Sekhukhune and Mogalakwena in Limpopo by 2030.</a:t>
                      </a:r>
                    </a:p>
                  </a:txBody>
                  <a:tcPr marL="100834" marR="100834" marT="50417" marB="50417"/>
                </a:tc>
                <a:tc>
                  <a:txBody>
                    <a:bodyPr/>
                    <a:lstStyle/>
                    <a:p>
                      <a:pPr marL="0" algn="l" defTabSz="457200" rtl="0" eaLnBrk="1" latinLnBrk="0" hangingPunct="1"/>
                      <a:r>
                        <a:rPr lang="en-US" sz="1600" b="1" kern="1200" dirty="0">
                          <a:solidFill>
                            <a:schemeClr val="dk1"/>
                          </a:solidFill>
                          <a:latin typeface="Arial" panose="020B0604020202020204" pitchFamily="34" charset="0"/>
                          <a:ea typeface="+mn-ea"/>
                          <a:cs typeface="Arial" panose="020B0604020202020204" pitchFamily="34" charset="0"/>
                        </a:rPr>
                        <a:t>PRE-CONSTRUCTION ACTIVITIES (PLANNING AND DESIGN, FUNDING)</a:t>
                      </a:r>
                    </a:p>
                  </a:txBody>
                  <a:tcPr marL="100834" marR="100834" marT="50417" marB="50417"/>
                </a:tc>
                <a:tc>
                  <a:txBody>
                    <a:bodyPr/>
                    <a:lstStyle/>
                    <a:p>
                      <a:pPr marL="0" algn="l" defTabSz="457200" rtl="0" eaLnBrk="1" latinLnBrk="0" hangingPunct="1"/>
                      <a:r>
                        <a:rPr lang="en-US" sz="1600" b="1" kern="1200" dirty="0">
                          <a:solidFill>
                            <a:schemeClr val="dk1"/>
                          </a:solidFill>
                          <a:latin typeface="Arial" panose="020B0604020202020204" pitchFamily="34" charset="0"/>
                          <a:ea typeface="+mn-ea"/>
                          <a:cs typeface="Arial" panose="020B0604020202020204" pitchFamily="34" charset="0"/>
                        </a:rPr>
                        <a:t>R 25 BILLION</a:t>
                      </a:r>
                    </a:p>
                  </a:txBody>
                  <a:tcPr marL="100834" marR="100834" marT="50417" marB="50417"/>
                </a:tc>
                <a:tc>
                  <a:txBody>
                    <a:bodyPr/>
                    <a:lstStyle/>
                    <a:p>
                      <a:pPr marL="0" algn="l" defTabSz="457200" rtl="0" eaLnBrk="1" latinLnBrk="0" hangingPunct="1"/>
                      <a:r>
                        <a:rPr lang="en-US" sz="1600" b="1" kern="1200" dirty="0">
                          <a:solidFill>
                            <a:schemeClr val="dk1"/>
                          </a:solidFill>
                          <a:latin typeface="Arial" panose="020B0604020202020204" pitchFamily="34" charset="0"/>
                          <a:ea typeface="+mn-ea"/>
                          <a:cs typeface="Arial" panose="020B0604020202020204" pitchFamily="34" charset="0"/>
                        </a:rPr>
                        <a:t>2028</a:t>
                      </a:r>
                    </a:p>
                  </a:txBody>
                  <a:tcPr marL="100834" marR="100834" marT="50417" marB="50417"/>
                </a:tc>
                <a:extLst>
                  <a:ext uri="{0D108BD9-81ED-4DB2-BD59-A6C34878D82A}">
                    <a16:rowId xmlns:a16="http://schemas.microsoft.com/office/drawing/2014/main" val="437910354"/>
                  </a:ext>
                </a:extLst>
              </a:tr>
              <a:tr h="1229427">
                <a:tc>
                  <a:txBody>
                    <a:bodyPr/>
                    <a:lstStyle/>
                    <a:p>
                      <a:r>
                        <a:rPr lang="en-US" sz="1600" dirty="0">
                          <a:latin typeface="Arial" panose="020B0604020202020204" pitchFamily="34" charset="0"/>
                          <a:cs typeface="Arial" panose="020B0604020202020204" pitchFamily="34" charset="0"/>
                        </a:rPr>
                        <a:t>13.</a:t>
                      </a:r>
                    </a:p>
                  </a:txBody>
                  <a:tcPr marL="100834" marR="100834" marT="50417" marB="50417"/>
                </a:tc>
                <a:tc>
                  <a:txBody>
                    <a:bodyPr/>
                    <a:lstStyle/>
                    <a:p>
                      <a:pPr algn="l"/>
                      <a:r>
                        <a:rPr lang="en-US" sz="1600" dirty="0" err="1">
                          <a:latin typeface="Arial" panose="020B0604020202020204" pitchFamily="34" charset="0"/>
                          <a:cs typeface="Arial" panose="020B0604020202020204" pitchFamily="34" charset="0"/>
                        </a:rPr>
                        <a:t>uMZIMKHULU</a:t>
                      </a:r>
                      <a:r>
                        <a:rPr lang="en-US" sz="1600" dirty="0">
                          <a:latin typeface="Arial" panose="020B0604020202020204" pitchFamily="34" charset="0"/>
                          <a:cs typeface="Arial" panose="020B0604020202020204" pitchFamily="34" charset="0"/>
                        </a:rPr>
                        <a:t> WATER PROJECT: CWABENI OFF-CHANNEL STORAGE DAM</a:t>
                      </a:r>
                    </a:p>
                    <a:p>
                      <a:pPr algn="l"/>
                      <a:r>
                        <a:rPr lang="en-US" sz="1600" b="1" dirty="0">
                          <a:latin typeface="Arial" panose="020B0604020202020204" pitchFamily="34" charset="0"/>
                          <a:cs typeface="Arial" panose="020B0604020202020204" pitchFamily="34" charset="0"/>
                        </a:rPr>
                        <a:t>(UNNGENI-UTHUKELA)</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KWA-ZULU NATAL</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Cwabeni</a:t>
                      </a:r>
                      <a:r>
                        <a:rPr lang="en-US" sz="1600" dirty="0">
                          <a:latin typeface="Arial" panose="020B0604020202020204" pitchFamily="34" charset="0"/>
                          <a:cs typeface="Arial" panose="020B0604020202020204" pitchFamily="34" charset="0"/>
                        </a:rPr>
                        <a:t> off-channel storage dam to provide additional water to Port Shepstone and surrounding areas in KwaZulu Natal</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(FUNDING, 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R1,8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2030</a:t>
                      </a:r>
                    </a:p>
                  </a:txBody>
                  <a:tcPr marL="100834" marR="100834" marT="50417" marB="50417"/>
                </a:tc>
                <a:extLst>
                  <a:ext uri="{0D108BD9-81ED-4DB2-BD59-A6C34878D82A}">
                    <a16:rowId xmlns:a16="http://schemas.microsoft.com/office/drawing/2014/main" val="1800410474"/>
                  </a:ext>
                </a:extLst>
              </a:tr>
              <a:tr h="1060800">
                <a:tc>
                  <a:txBody>
                    <a:bodyPr/>
                    <a:lstStyle/>
                    <a:p>
                      <a:r>
                        <a:rPr lang="en-US" sz="1600" dirty="0">
                          <a:latin typeface="Arial" panose="020B0604020202020204" pitchFamily="34" charset="0"/>
                          <a:cs typeface="Arial" panose="020B0604020202020204" pitchFamily="34" charset="0"/>
                        </a:rPr>
                        <a:t>14.</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STEPHEN DLAMINI DAM AND ASSOCIATED WORKS </a:t>
                      </a:r>
                      <a:r>
                        <a:rPr lang="en-US" sz="1600" b="1" dirty="0">
                          <a:latin typeface="Arial" panose="020B0604020202020204" pitchFamily="34" charset="0"/>
                          <a:cs typeface="Arial" panose="020B0604020202020204" pitchFamily="34" charset="0"/>
                        </a:rPr>
                        <a:t>(UMNGENI-UTHUKELA)</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KWA ZULU NATAL</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Construction of Stephen Dlamini Dam and associated works to provide sustainable water supplies to the town of Bulwer and surrounding peri-urban and rural communities in KwaZulu Natal</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PRE-CONSTRUCTION (FUNDING, DETAIL DESIGN)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R0,795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2030</a:t>
                      </a:r>
                    </a:p>
                  </a:txBody>
                  <a:tcPr marL="100834" marR="100834" marT="50417" marB="50417"/>
                </a:tc>
                <a:extLst>
                  <a:ext uri="{0D108BD9-81ED-4DB2-BD59-A6C34878D82A}">
                    <a16:rowId xmlns:a16="http://schemas.microsoft.com/office/drawing/2014/main" val="960927726"/>
                  </a:ext>
                </a:extLst>
              </a:tr>
            </a:tbl>
          </a:graphicData>
        </a:graphic>
      </p:graphicFrame>
    </p:spTree>
    <p:extLst>
      <p:ext uri="{BB962C8B-B14F-4D97-AF65-F5344CB8AC3E}">
        <p14:creationId xmlns:p14="http://schemas.microsoft.com/office/powerpoint/2010/main" val="352521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CC856-4E8D-949B-A257-E60EDC49412B}"/>
            </a:ext>
          </a:extLst>
        </p:cNvPr>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4D175D83-5971-2BF3-9741-7330D4BC05E6}"/>
              </a:ext>
            </a:extLst>
          </p:cNvPr>
          <p:cNvSpPr txBox="1">
            <a:spLocks/>
          </p:cNvSpPr>
          <p:nvPr/>
        </p:nvSpPr>
        <p:spPr bwMode="auto">
          <a:xfrm>
            <a:off x="12190003" y="6798020"/>
            <a:ext cx="535681" cy="40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504154" rtl="0" fontAlgn="base">
              <a:spcBef>
                <a:spcPct val="0"/>
              </a:spcBef>
              <a:spcAft>
                <a:spcPct val="0"/>
              </a:spcAft>
              <a:defRPr/>
            </a:pPr>
            <a:fld id="{70D7541F-9C2B-4AE3-819A-B3E7B201762A}" type="slidenum">
              <a:rPr lang="en-US" altLang="en-US" sz="1544" b="1" kern="1200">
                <a:solidFill>
                  <a:prstClr val="black"/>
                </a:solidFill>
                <a:cs typeface="+mn-cs"/>
              </a:rPr>
              <a:pPr algn="r" defTabSz="504154" rtl="0" fontAlgn="base">
                <a:spcBef>
                  <a:spcPct val="0"/>
                </a:spcBef>
                <a:spcAft>
                  <a:spcPct val="0"/>
                </a:spcAft>
                <a:defRPr/>
              </a:pPr>
              <a:t>22</a:t>
            </a:fld>
            <a:endParaRPr lang="en-US" altLang="en-US" sz="1544" b="1" kern="1200" dirty="0">
              <a:solidFill>
                <a:prstClr val="black"/>
              </a:solidFill>
              <a:cs typeface="+mn-cs"/>
            </a:endParaRPr>
          </a:p>
        </p:txBody>
      </p:sp>
      <p:graphicFrame>
        <p:nvGraphicFramePr>
          <p:cNvPr id="5" name="Table 10">
            <a:extLst>
              <a:ext uri="{FF2B5EF4-FFF2-40B4-BE49-F238E27FC236}">
                <a16:creationId xmlns:a16="http://schemas.microsoft.com/office/drawing/2014/main" id="{DD3B54A3-9A79-B18F-738B-C6162C279016}"/>
              </a:ext>
            </a:extLst>
          </p:cNvPr>
          <p:cNvGraphicFramePr>
            <a:graphicFrameLocks noGrp="1"/>
          </p:cNvGraphicFramePr>
          <p:nvPr>
            <p:extLst>
              <p:ext uri="{D42A27DB-BD31-4B8C-83A1-F6EECF244321}">
                <p14:modId xmlns:p14="http://schemas.microsoft.com/office/powerpoint/2010/main" val="127597291"/>
              </p:ext>
            </p:extLst>
          </p:nvPr>
        </p:nvGraphicFramePr>
        <p:xfrm>
          <a:off x="226253" y="626195"/>
          <a:ext cx="13218285" cy="3228582"/>
        </p:xfrm>
        <a:graphic>
          <a:graphicData uri="http://schemas.openxmlformats.org/drawingml/2006/table">
            <a:tbl>
              <a:tblPr firstRow="1" bandRow="1">
                <a:tableStyleId>{7DF18680-E054-41AD-8BC1-D1AEF772440D}</a:tableStyleId>
              </a:tblPr>
              <a:tblGrid>
                <a:gridCol w="667150">
                  <a:extLst>
                    <a:ext uri="{9D8B030D-6E8A-4147-A177-3AD203B41FA5}">
                      <a16:colId xmlns:a16="http://schemas.microsoft.com/office/drawing/2014/main" val="2991280761"/>
                    </a:ext>
                  </a:extLst>
                </a:gridCol>
                <a:gridCol w="2156219">
                  <a:extLst>
                    <a:ext uri="{9D8B030D-6E8A-4147-A177-3AD203B41FA5}">
                      <a16:colId xmlns:a16="http://schemas.microsoft.com/office/drawing/2014/main" val="2071766418"/>
                    </a:ext>
                  </a:extLst>
                </a:gridCol>
                <a:gridCol w="1307478">
                  <a:extLst>
                    <a:ext uri="{9D8B030D-6E8A-4147-A177-3AD203B41FA5}">
                      <a16:colId xmlns:a16="http://schemas.microsoft.com/office/drawing/2014/main" val="3515304942"/>
                    </a:ext>
                  </a:extLst>
                </a:gridCol>
                <a:gridCol w="3409513">
                  <a:extLst>
                    <a:ext uri="{9D8B030D-6E8A-4147-A177-3AD203B41FA5}">
                      <a16:colId xmlns:a16="http://schemas.microsoft.com/office/drawing/2014/main" val="1108072106"/>
                    </a:ext>
                  </a:extLst>
                </a:gridCol>
                <a:gridCol w="2222339">
                  <a:extLst>
                    <a:ext uri="{9D8B030D-6E8A-4147-A177-3AD203B41FA5}">
                      <a16:colId xmlns:a16="http://schemas.microsoft.com/office/drawing/2014/main" val="312098017"/>
                    </a:ext>
                  </a:extLst>
                </a:gridCol>
                <a:gridCol w="1388962">
                  <a:extLst>
                    <a:ext uri="{9D8B030D-6E8A-4147-A177-3AD203B41FA5}">
                      <a16:colId xmlns:a16="http://schemas.microsoft.com/office/drawing/2014/main" val="2097313687"/>
                    </a:ext>
                  </a:extLst>
                </a:gridCol>
                <a:gridCol w="2066624">
                  <a:extLst>
                    <a:ext uri="{9D8B030D-6E8A-4147-A177-3AD203B41FA5}">
                      <a16:colId xmlns:a16="http://schemas.microsoft.com/office/drawing/2014/main" val="936541668"/>
                    </a:ext>
                  </a:extLst>
                </a:gridCol>
              </a:tblGrid>
              <a:tr h="790733">
                <a:tc>
                  <a:txBody>
                    <a:bodyPr/>
                    <a:lstStyle/>
                    <a:p>
                      <a:endParaRPr lang="en-US" sz="1600">
                        <a:latin typeface="Arial" panose="020B0604020202020204" pitchFamily="34" charset="0"/>
                        <a:cs typeface="Arial" panose="020B0604020202020204" pitchFamily="34" charset="0"/>
                      </a:endParaRPr>
                    </a:p>
                  </a:txBody>
                  <a:tcPr marL="100834" marR="100834" marT="50417" marB="50417"/>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PROJECT</a:t>
                      </a:r>
                    </a:p>
                  </a:txBody>
                  <a:tcPr marL="100834" marR="100834" marT="50417" marB="50417"/>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PROVINCE</a:t>
                      </a:r>
                    </a:p>
                  </a:txBody>
                  <a:tcPr marL="100834" marR="100834" marT="50417" marB="50417"/>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PROJECT DESCRIPTION</a:t>
                      </a:r>
                    </a:p>
                  </a:txBody>
                  <a:tcPr marL="100834" marR="100834" marT="50417" marB="50417"/>
                </a:tc>
                <a:tc>
                  <a:txBody>
                    <a:bodyPr/>
                    <a:lstStyle/>
                    <a:p>
                      <a:pPr marL="0" algn="l" defTabSz="457200" rtl="0" eaLnBrk="1" latinLnBrk="0" hangingPunct="1"/>
                      <a:r>
                        <a:rPr lang="en-ZA" sz="1600" b="1" kern="1200" dirty="0">
                          <a:solidFill>
                            <a:schemeClr val="tx1"/>
                          </a:solidFill>
                          <a:latin typeface="Arial" panose="020B0604020202020204" pitchFamily="34" charset="0"/>
                          <a:ea typeface="+mn-ea"/>
                          <a:cs typeface="Arial" panose="020B0604020202020204" pitchFamily="34" charset="0"/>
                        </a:rPr>
                        <a:t>% CONSTRUCTION COMPLETE</a:t>
                      </a:r>
                    </a:p>
                  </a:txBody>
                  <a:tcPr marL="100834" marR="100834" marT="50417" marB="50417"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ESTIMATED</a:t>
                      </a:r>
                    </a:p>
                    <a:p>
                      <a:r>
                        <a:rPr lang="en-US" sz="1600" b="1" kern="1200" dirty="0">
                          <a:solidFill>
                            <a:schemeClr val="tx1"/>
                          </a:solidFill>
                          <a:latin typeface="Arial" panose="020B0604020202020204" pitchFamily="34" charset="0"/>
                          <a:ea typeface="+mn-ea"/>
                          <a:cs typeface="Arial" panose="020B0604020202020204" pitchFamily="34" charset="0"/>
                        </a:rPr>
                        <a:t>COST</a:t>
                      </a:r>
                    </a:p>
                  </a:txBody>
                  <a:tcPr marL="100834" marR="100834" marT="50417" marB="50417"/>
                </a:tc>
                <a:tc>
                  <a:txBody>
                    <a:bodyPr/>
                    <a:lstStyle/>
                    <a:p>
                      <a:r>
                        <a:rPr lang="en-US" sz="1600" dirty="0">
                          <a:solidFill>
                            <a:schemeClr val="tx1"/>
                          </a:solidFill>
                          <a:latin typeface="Arial" panose="020B0604020202020204" pitchFamily="34" charset="0"/>
                          <a:cs typeface="Arial" panose="020B0604020202020204" pitchFamily="34" charset="0"/>
                        </a:rPr>
                        <a:t>CONSTRUCTION COMPLETION DATE</a:t>
                      </a:r>
                      <a:endParaRPr lang="en-ZA" sz="1600" dirty="0">
                        <a:solidFill>
                          <a:schemeClr val="tx1"/>
                        </a:solidFill>
                        <a:latin typeface="Arial" panose="020B0604020202020204" pitchFamily="34" charset="0"/>
                        <a:cs typeface="Arial" panose="020B0604020202020204" pitchFamily="34" charset="0"/>
                      </a:endParaRPr>
                    </a:p>
                  </a:txBody>
                  <a:tcPr marL="100834" marR="100834" marT="50417" marB="50417" anchor="ctr"/>
                </a:tc>
                <a:extLst>
                  <a:ext uri="{0D108BD9-81ED-4DB2-BD59-A6C34878D82A}">
                    <a16:rowId xmlns:a16="http://schemas.microsoft.com/office/drawing/2014/main" val="230252890"/>
                  </a:ext>
                </a:extLst>
              </a:tr>
              <a:tr h="1039484">
                <a:tc>
                  <a:txBody>
                    <a:bodyPr/>
                    <a:lstStyle/>
                    <a:p>
                      <a:r>
                        <a:rPr lang="en-US" sz="1600" dirty="0">
                          <a:latin typeface="Arial" panose="020B0604020202020204" pitchFamily="34" charset="0"/>
                          <a:cs typeface="Arial" panose="020B0604020202020204" pitchFamily="34" charset="0"/>
                        </a:rPr>
                        <a:t>15.</a:t>
                      </a:r>
                    </a:p>
                  </a:txBody>
                  <a:tcPr marL="100834" marR="100834" marT="50417" marB="50417"/>
                </a:tc>
                <a:tc>
                  <a:txBody>
                    <a:bodyPr/>
                    <a:lstStyle/>
                    <a:p>
                      <a:pPr algn="l"/>
                      <a:r>
                        <a:rPr lang="en-US" sz="1600" dirty="0">
                          <a:latin typeface="Arial" panose="020B0604020202020204" pitchFamily="34" charset="0"/>
                          <a:cs typeface="Arial" panose="020B0604020202020204" pitchFamily="34" charset="0"/>
                        </a:rPr>
                        <a:t>Phase 2 of Lesotho Highlands Water Project </a:t>
                      </a:r>
                      <a:r>
                        <a:rPr lang="en-US" sz="1600" b="1" dirty="0">
                          <a:latin typeface="Arial" panose="020B0604020202020204" pitchFamily="34" charset="0"/>
                          <a:cs typeface="Arial" panose="020B0604020202020204" pitchFamily="34" charset="0"/>
                        </a:rPr>
                        <a:t>(TCTA)</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International (Lesotho) </a:t>
                      </a: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Construction of </a:t>
                      </a:r>
                      <a:r>
                        <a:rPr lang="en-US" sz="1600" dirty="0" err="1">
                          <a:latin typeface="Arial" panose="020B0604020202020204" pitchFamily="34" charset="0"/>
                          <a:cs typeface="Arial" panose="020B0604020202020204" pitchFamily="34" charset="0"/>
                        </a:rPr>
                        <a:t>Polihali</a:t>
                      </a:r>
                      <a:r>
                        <a:rPr lang="en-US" sz="1600" dirty="0">
                          <a:latin typeface="Arial" panose="020B0604020202020204" pitchFamily="34" charset="0"/>
                          <a:cs typeface="Arial" panose="020B0604020202020204" pitchFamily="34" charset="0"/>
                        </a:rPr>
                        <a:t> Dam, Tunnel to connect to </a:t>
                      </a:r>
                      <a:r>
                        <a:rPr lang="en-US" sz="1600" dirty="0" err="1">
                          <a:latin typeface="Arial" panose="020B0604020202020204" pitchFamily="34" charset="0"/>
                          <a:cs typeface="Arial" panose="020B0604020202020204" pitchFamily="34" charset="0"/>
                        </a:rPr>
                        <a:t>Katse</a:t>
                      </a:r>
                      <a:r>
                        <a:rPr lang="en-US" sz="1600" dirty="0">
                          <a:latin typeface="Arial" panose="020B0604020202020204" pitchFamily="34" charset="0"/>
                          <a:cs typeface="Arial" panose="020B0604020202020204" pitchFamily="34" charset="0"/>
                        </a:rPr>
                        <a:t> Dam and Associated Infrastructure. This project will augment the Integrated Vaal River System which supplies Gauteng and surrounding areas </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25 % Complete</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 R42 Billion</a:t>
                      </a:r>
                    </a:p>
                  </a:txBody>
                  <a:tcPr marL="100834" marR="100834" marT="50417" marB="50417"/>
                </a:tc>
                <a:tc>
                  <a:txBody>
                    <a:bodyPr/>
                    <a:lstStyle/>
                    <a:p>
                      <a:pPr algn="l"/>
                      <a:r>
                        <a:rPr lang="en-US" sz="1600" b="1" dirty="0">
                          <a:latin typeface="Arial" panose="020B0604020202020204" pitchFamily="34" charset="0"/>
                          <a:cs typeface="Arial" panose="020B0604020202020204" pitchFamily="34" charset="0"/>
                        </a:rPr>
                        <a:t>2032</a:t>
                      </a:r>
                    </a:p>
                  </a:txBody>
                  <a:tcPr marL="100834" marR="100834" marT="50417" marB="50417"/>
                </a:tc>
                <a:extLst>
                  <a:ext uri="{0D108BD9-81ED-4DB2-BD59-A6C34878D82A}">
                    <a16:rowId xmlns:a16="http://schemas.microsoft.com/office/drawing/2014/main" val="1774534632"/>
                  </a:ext>
                </a:extLst>
              </a:tr>
              <a:tr h="785150">
                <a:tc>
                  <a:txBody>
                    <a:bodyPr/>
                    <a:lstStyle/>
                    <a:p>
                      <a:endParaRPr lang="en-US" sz="1600" dirty="0">
                        <a:latin typeface="Arial" panose="020B0604020202020204" pitchFamily="34" charset="0"/>
                        <a:cs typeface="Arial" panose="020B0604020202020204" pitchFamily="34" charset="0"/>
                      </a:endParaRPr>
                    </a:p>
                  </a:txBody>
                  <a:tcPr marL="100834" marR="100834" marT="50417" marB="50417"/>
                </a:tc>
                <a:tc>
                  <a:txBody>
                    <a:bodyPr/>
                    <a:lstStyle/>
                    <a:p>
                      <a:pPr algn="l"/>
                      <a:endParaRPr lang="en-US" sz="1600" b="1" dirty="0">
                        <a:latin typeface="Arial" panose="020B0604020202020204" pitchFamily="34" charset="0"/>
                        <a:cs typeface="Arial" panose="020B0604020202020204" pitchFamily="34" charset="0"/>
                      </a:endParaRP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100834" marR="100834" marT="50417" marB="5041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100834" marR="100834" marT="50417" marB="50417"/>
                </a:tc>
                <a:tc>
                  <a:txBody>
                    <a:bodyPr/>
                    <a:lstStyle/>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TOTAL</a:t>
                      </a:r>
                    </a:p>
                  </a:txBody>
                  <a:tcPr marL="100834" marR="100834" marT="50417" marB="50417"/>
                </a:tc>
                <a:tc>
                  <a:txBody>
                    <a:bodyPr/>
                    <a:lstStyle/>
                    <a:p>
                      <a:pPr algn="l"/>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~R132 Billion</a:t>
                      </a:r>
                    </a:p>
                  </a:txBody>
                  <a:tcPr marL="100834" marR="100834" marT="50417" marB="50417"/>
                </a:tc>
                <a:tc>
                  <a:txBody>
                    <a:bodyPr/>
                    <a:lstStyle/>
                    <a:p>
                      <a:pPr algn="l"/>
                      <a:endParaRPr lang="en-US" sz="1600" b="1" dirty="0">
                        <a:latin typeface="Arial" panose="020B0604020202020204" pitchFamily="34" charset="0"/>
                        <a:cs typeface="Arial" panose="020B0604020202020204" pitchFamily="34" charset="0"/>
                      </a:endParaRPr>
                    </a:p>
                  </a:txBody>
                  <a:tcPr marL="100834" marR="100834" marT="50417" marB="50417"/>
                </a:tc>
                <a:extLst>
                  <a:ext uri="{0D108BD9-81ED-4DB2-BD59-A6C34878D82A}">
                    <a16:rowId xmlns:a16="http://schemas.microsoft.com/office/drawing/2014/main" val="1233172953"/>
                  </a:ext>
                </a:extLst>
              </a:tr>
            </a:tbl>
          </a:graphicData>
        </a:graphic>
      </p:graphicFrame>
      <p:sp>
        <p:nvSpPr>
          <p:cNvPr id="2" name="Title 1">
            <a:extLst>
              <a:ext uri="{FF2B5EF4-FFF2-40B4-BE49-F238E27FC236}">
                <a16:creationId xmlns:a16="http://schemas.microsoft.com/office/drawing/2014/main" id="{D141A805-408B-4783-F316-C2929951F0FC}"/>
              </a:ext>
            </a:extLst>
          </p:cNvPr>
          <p:cNvSpPr txBox="1">
            <a:spLocks/>
          </p:cNvSpPr>
          <p:nvPr/>
        </p:nvSpPr>
        <p:spPr>
          <a:xfrm>
            <a:off x="226253" y="4312450"/>
            <a:ext cx="12737574" cy="921802"/>
          </a:xfrm>
          <a:prstGeom prst="rect">
            <a:avLst/>
          </a:prstGeom>
        </p:spPr>
        <p:txBody>
          <a:bodyPr>
            <a:noAutofit/>
          </a:bodyPr>
          <a:lstStyle>
            <a:lvl1pPr algn="ctr" defTabSz="457200" rtl="0" eaLnBrk="0" fontAlgn="base" hangingPunct="0">
              <a:spcBef>
                <a:spcPct val="0"/>
              </a:spcBef>
              <a:spcAft>
                <a:spcPct val="0"/>
              </a:spcAft>
              <a:defRPr sz="3200" b="1"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defTabSz="504154">
              <a:spcBef>
                <a:spcPts val="1200"/>
              </a:spcBef>
              <a:defRPr/>
            </a:pPr>
            <a:r>
              <a:rPr lang="en-ZA" sz="2000" dirty="0">
                <a:solidFill>
                  <a:prstClr val="black"/>
                </a:solidFill>
              </a:rPr>
              <a:t>Notes: </a:t>
            </a:r>
          </a:p>
          <a:p>
            <a:pPr algn="l" defTabSz="504154">
              <a:spcBef>
                <a:spcPts val="1200"/>
              </a:spcBef>
              <a:defRPr/>
            </a:pPr>
            <a:r>
              <a:rPr lang="en-ZA" sz="2000" dirty="0">
                <a:solidFill>
                  <a:prstClr val="black"/>
                </a:solidFill>
              </a:rPr>
              <a:t>1. More than 50% of the funding is sourced off-budget.</a:t>
            </a:r>
          </a:p>
          <a:p>
            <a:pPr algn="l" defTabSz="504154">
              <a:spcBef>
                <a:spcPts val="1200"/>
              </a:spcBef>
              <a:defRPr/>
            </a:pPr>
            <a:r>
              <a:rPr lang="en-ZA" sz="2000" dirty="0">
                <a:solidFill>
                  <a:prstClr val="black"/>
                </a:solidFill>
              </a:rPr>
              <a:t>2. Establishment of the NWRIA will enable more finance to be raised on the markets, using the NWRIAs balance sheet and revenue streams </a:t>
            </a:r>
          </a:p>
        </p:txBody>
      </p:sp>
    </p:spTree>
    <p:extLst>
      <p:ext uri="{BB962C8B-B14F-4D97-AF65-F5344CB8AC3E}">
        <p14:creationId xmlns:p14="http://schemas.microsoft.com/office/powerpoint/2010/main" val="2097165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AB3A52C-71F3-4F1A-B349-5CE15584B05D}"/>
              </a:ext>
            </a:extLst>
          </p:cNvPr>
          <p:cNvSpPr>
            <a:spLocks noGrp="1"/>
          </p:cNvSpPr>
          <p:nvPr>
            <p:ph type="title"/>
          </p:nvPr>
        </p:nvSpPr>
        <p:spPr bwMode="auto">
          <a:xfrm>
            <a:off x="672227" y="510268"/>
            <a:ext cx="12100084" cy="756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29" tIns="37814" rIns="75629" bIns="37814" numCol="1" anchor="t" anchorCtr="0" compatLnSpc="1">
            <a:prstTxWarp prst="textNoShape">
              <a:avLst/>
            </a:prstTxWarp>
          </a:bodyPr>
          <a:lstStyle/>
          <a:p>
            <a:pPr algn="l"/>
            <a:r>
              <a:rPr lang="en-US" altLang="en-US" sz="2400" b="1" dirty="0">
                <a:solidFill>
                  <a:srgbClr val="0070C0"/>
                </a:solidFill>
              </a:rPr>
              <a:t>12. Recommendations</a:t>
            </a:r>
          </a:p>
        </p:txBody>
      </p:sp>
      <p:sp>
        <p:nvSpPr>
          <p:cNvPr id="36867" name="Content Placeholder 2">
            <a:extLst>
              <a:ext uri="{FF2B5EF4-FFF2-40B4-BE49-F238E27FC236}">
                <a16:creationId xmlns:a16="http://schemas.microsoft.com/office/drawing/2014/main" id="{1D4D05F7-04AC-4BBC-8944-51A473859FF4}"/>
              </a:ext>
            </a:extLst>
          </p:cNvPr>
          <p:cNvSpPr>
            <a:spLocks noGrp="1"/>
          </p:cNvSpPr>
          <p:nvPr>
            <p:ph sz="half" idx="1"/>
          </p:nvPr>
        </p:nvSpPr>
        <p:spPr bwMode="auto">
          <a:xfrm>
            <a:off x="544904" y="1225169"/>
            <a:ext cx="12638659" cy="5489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29" tIns="37814" rIns="75629" bIns="37814" numCol="1" anchor="t" anchorCtr="0" compatLnSpc="1">
            <a:prstTxWarp prst="textNoShape">
              <a:avLst/>
            </a:prstTxWarp>
          </a:bodyPr>
          <a:lstStyle/>
          <a:p>
            <a:pPr>
              <a:spcBef>
                <a:spcPts val="1800"/>
              </a:spcBef>
            </a:pPr>
            <a:r>
              <a:rPr lang="en-US" altLang="en-US" sz="2000" dirty="0" err="1"/>
              <a:t>Prioritise</a:t>
            </a:r>
            <a:r>
              <a:rPr lang="en-US" altLang="en-US" sz="2000" dirty="0"/>
              <a:t> Water Conservation and Water Demand Management </a:t>
            </a:r>
          </a:p>
          <a:p>
            <a:pPr>
              <a:spcBef>
                <a:spcPts val="1800"/>
              </a:spcBef>
            </a:pPr>
            <a:r>
              <a:rPr lang="en-US" sz="2000" dirty="0"/>
              <a:t>Accelerate the surface water development program to increase yield</a:t>
            </a:r>
          </a:p>
          <a:p>
            <a:pPr>
              <a:spcBef>
                <a:spcPts val="1800"/>
              </a:spcBef>
            </a:pPr>
            <a:r>
              <a:rPr lang="en-US" sz="2000" dirty="0"/>
              <a:t>Diversify the water mix by increasing use of groundwater and non-conventional water sources like reuse effluent (10% to 15%) and </a:t>
            </a:r>
            <a:r>
              <a:rPr lang="en-ZA" sz="2000" dirty="0"/>
              <a:t>desalination (0.5% to 5%)</a:t>
            </a:r>
          </a:p>
          <a:p>
            <a:pPr>
              <a:spcBef>
                <a:spcPts val="1800"/>
              </a:spcBef>
            </a:pPr>
            <a:r>
              <a:rPr lang="en-ZA" sz="2000" dirty="0"/>
              <a:t>Growth in irrigation water requirements must come from savings within the sector</a:t>
            </a:r>
          </a:p>
          <a:p>
            <a:pPr>
              <a:spcBef>
                <a:spcPts val="1800"/>
              </a:spcBef>
            </a:pPr>
            <a:r>
              <a:rPr lang="en-US" altLang="en-US" sz="2000" dirty="0"/>
              <a:t>Enhance collection of water revenues to finance new water developments and rehabilitation of aging water infrastructure</a:t>
            </a:r>
          </a:p>
          <a:p>
            <a:pPr>
              <a:spcBef>
                <a:spcPts val="1800"/>
              </a:spcBef>
            </a:pPr>
            <a:r>
              <a:rPr lang="en-US" altLang="en-US" sz="2000" dirty="0"/>
              <a:t>Implement measures to ensure resilience of water infrastructure and systems to climate change</a:t>
            </a:r>
          </a:p>
          <a:p>
            <a:pPr>
              <a:spcBef>
                <a:spcPts val="1800"/>
              </a:spcBef>
            </a:pPr>
            <a:r>
              <a:rPr lang="en-US" altLang="en-US" sz="2000" dirty="0" err="1"/>
              <a:t>Prioritise</a:t>
            </a:r>
            <a:r>
              <a:rPr lang="en-US" altLang="en-US" sz="2000" dirty="0"/>
              <a:t> measures aimed at improving water quality of both groundwater and surface water</a:t>
            </a:r>
          </a:p>
          <a:p>
            <a:pPr>
              <a:spcBef>
                <a:spcPts val="1800"/>
              </a:spcBef>
            </a:pPr>
            <a:r>
              <a:rPr lang="en-US" altLang="en-US" sz="2000" dirty="0"/>
              <a:t>Some R132 billion will be required for water resource development projects implement the projects</a:t>
            </a:r>
          </a:p>
          <a:p>
            <a:pPr>
              <a:spcBef>
                <a:spcPts val="1800"/>
              </a:spcBef>
            </a:pPr>
            <a:r>
              <a:rPr lang="en-US" altLang="en-US" sz="2000" dirty="0"/>
              <a:t>Take note of the progress and milestones for the establishment of the NWRIA</a:t>
            </a:r>
          </a:p>
        </p:txBody>
      </p:sp>
      <p:sp>
        <p:nvSpPr>
          <p:cNvPr id="4" name="Slide Number Placeholder 1">
            <a:extLst>
              <a:ext uri="{FF2B5EF4-FFF2-40B4-BE49-F238E27FC236}">
                <a16:creationId xmlns:a16="http://schemas.microsoft.com/office/drawing/2014/main" id="{D17205F2-3460-4DAB-A470-3BB49220AE5B}"/>
              </a:ext>
            </a:extLst>
          </p:cNvPr>
          <p:cNvSpPr>
            <a:spLocks noGrp="1"/>
          </p:cNvSpPr>
          <p:nvPr>
            <p:ph type="sldNum" sz="quarter" idx="12"/>
          </p:nvPr>
        </p:nvSpPr>
        <p:spPr>
          <a:xfrm>
            <a:off x="12054361" y="6851256"/>
            <a:ext cx="3137059" cy="402652"/>
          </a:xfrm>
        </p:spPr>
        <p:txBody>
          <a:bodyPr/>
          <a:lstStyle/>
          <a:p>
            <a:pPr defTabSz="756300">
              <a:defRPr/>
            </a:pPr>
            <a:fld id="{6E6B949B-FF25-4512-A6F3-1B8E765DDD27}" type="slidenum">
              <a:rPr lang="en-US" altLang="en-US" smtClean="0">
                <a:solidFill>
                  <a:prstClr val="black"/>
                </a:solidFill>
                <a:ea typeface="+mn-ea"/>
              </a:rPr>
              <a:pPr defTabSz="756300">
                <a:defRPr/>
              </a:pPr>
              <a:t>23</a:t>
            </a:fld>
            <a:endParaRPr lang="en-US" altLang="en-US" dirty="0">
              <a:solidFill>
                <a:prstClr val="black"/>
              </a:solidFill>
              <a:ea typeface="+mn-ea"/>
            </a:endParaRPr>
          </a:p>
        </p:txBody>
      </p:sp>
    </p:spTree>
    <p:extLst>
      <p:ext uri="{BB962C8B-B14F-4D97-AF65-F5344CB8AC3E}">
        <p14:creationId xmlns:p14="http://schemas.microsoft.com/office/powerpoint/2010/main" val="178870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079520" y="2921854"/>
            <a:ext cx="18473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985" dirty="0"/>
          </a:p>
        </p:txBody>
      </p:sp>
      <p:sp>
        <p:nvSpPr>
          <p:cNvPr id="3" name="Text Placeholder 3"/>
          <p:cNvSpPr txBox="1">
            <a:spLocks/>
          </p:cNvSpPr>
          <p:nvPr/>
        </p:nvSpPr>
        <p:spPr>
          <a:xfrm>
            <a:off x="3865192" y="2937610"/>
            <a:ext cx="5645878" cy="1111669"/>
          </a:xfr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ZA" altLang="en-US" sz="5293" b="1" dirty="0">
                <a:latin typeface="Arial" panose="020B0604020202020204" pitchFamily="34" charset="0"/>
                <a:ea typeface="ＭＳ Ｐゴシック" panose="020B0600070205080204" pitchFamily="34" charset="-128"/>
              </a:rPr>
              <a:t>THANK YOU</a:t>
            </a:r>
          </a:p>
        </p:txBody>
      </p:sp>
      <p:pic>
        <p:nvPicPr>
          <p:cNvPr id="5" name="Content Placeholder 5">
            <a:extLst>
              <a:ext uri="{FF2B5EF4-FFF2-40B4-BE49-F238E27FC236}">
                <a16:creationId xmlns:a16="http://schemas.microsoft.com/office/drawing/2014/main" id="{FA66B819-4852-6B79-19DD-15286234F913}"/>
              </a:ext>
            </a:extLst>
          </p:cNvPr>
          <p:cNvPicPr>
            <a:picLocks noChangeAspect="1"/>
          </p:cNvPicPr>
          <p:nvPr/>
        </p:nvPicPr>
        <p:blipFill>
          <a:blip r:embed="rId2"/>
          <a:stretch>
            <a:fillRect/>
          </a:stretch>
        </p:blipFill>
        <p:spPr>
          <a:xfrm>
            <a:off x="762000" y="1381918"/>
            <a:ext cx="5133181" cy="5133181"/>
          </a:xfrm>
          <a:prstGeom prst="rect">
            <a:avLst/>
          </a:prstGeom>
        </p:spPr>
      </p:pic>
    </p:spTree>
    <p:extLst>
      <p:ext uri="{BB962C8B-B14F-4D97-AF65-F5344CB8AC3E}">
        <p14:creationId xmlns:p14="http://schemas.microsoft.com/office/powerpoint/2010/main" val="151600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1A51-CE2E-D64F-9661-D16F5B020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4E442-0653-E4F9-E93B-7E1BD33EDC9F}"/>
              </a:ext>
            </a:extLst>
          </p:cNvPr>
          <p:cNvSpPr>
            <a:spLocks noGrp="1"/>
          </p:cNvSpPr>
          <p:nvPr>
            <p:ph type="title"/>
          </p:nvPr>
        </p:nvSpPr>
        <p:spPr>
          <a:xfrm>
            <a:off x="618209" y="467811"/>
            <a:ext cx="12533321" cy="595886"/>
          </a:xfrm>
        </p:spPr>
        <p:txBody>
          <a:bodyPr/>
          <a:lstStyle/>
          <a:p>
            <a:pPr algn="l"/>
            <a:r>
              <a:rPr lang="en-ZA" sz="2646" b="1" dirty="0">
                <a:latin typeface="+mj-lt"/>
              </a:rPr>
              <a:t>Agenda for Group 1 work: Five Pillars of Focus</a:t>
            </a:r>
          </a:p>
        </p:txBody>
      </p:sp>
      <p:sp>
        <p:nvSpPr>
          <p:cNvPr id="3" name="Content Placeholder 2">
            <a:extLst>
              <a:ext uri="{FF2B5EF4-FFF2-40B4-BE49-F238E27FC236}">
                <a16:creationId xmlns:a16="http://schemas.microsoft.com/office/drawing/2014/main" id="{564AD2FC-9148-083A-EDE0-76E1D362953E}"/>
              </a:ext>
            </a:extLst>
          </p:cNvPr>
          <p:cNvSpPr>
            <a:spLocks noGrp="1"/>
          </p:cNvSpPr>
          <p:nvPr>
            <p:ph idx="1"/>
          </p:nvPr>
        </p:nvSpPr>
        <p:spPr>
          <a:xfrm>
            <a:off x="467537" y="1325151"/>
            <a:ext cx="12208120" cy="5383124"/>
          </a:xfrm>
        </p:spPr>
        <p:txBody>
          <a:bodyPr/>
          <a:lstStyle/>
          <a:p>
            <a:pPr marL="0" indent="0">
              <a:spcBef>
                <a:spcPts val="1985"/>
              </a:spcBef>
              <a:buNone/>
              <a:defRPr/>
            </a:pPr>
            <a:endParaRPr lang="en-US" altLang="en-US" sz="2205" dirty="0"/>
          </a:p>
          <a:p>
            <a:pPr marL="504154" indent="-504154">
              <a:spcBef>
                <a:spcPts val="1985"/>
              </a:spcBef>
              <a:buFont typeface="+mj-lt"/>
              <a:buAutoNum type="arabicPeriod"/>
              <a:defRPr/>
            </a:pPr>
            <a:endParaRPr lang="en-US" altLang="en-US" sz="2205" dirty="0"/>
          </a:p>
          <a:p>
            <a:pPr marL="504154" indent="-504154">
              <a:spcBef>
                <a:spcPts val="1985"/>
              </a:spcBef>
              <a:buFont typeface="+mj-lt"/>
              <a:buAutoNum type="arabicPeriod"/>
              <a:defRPr/>
            </a:pPr>
            <a:endParaRPr lang="en-US" altLang="en-US" sz="2205" dirty="0"/>
          </a:p>
        </p:txBody>
      </p:sp>
      <p:sp>
        <p:nvSpPr>
          <p:cNvPr id="4" name="Slide Number Placeholder 3">
            <a:extLst>
              <a:ext uri="{FF2B5EF4-FFF2-40B4-BE49-F238E27FC236}">
                <a16:creationId xmlns:a16="http://schemas.microsoft.com/office/drawing/2014/main" id="{35C04BFA-BC14-5B4B-9FB4-AB242BCC22FD}"/>
              </a:ext>
            </a:extLst>
          </p:cNvPr>
          <p:cNvSpPr>
            <a:spLocks noGrp="1"/>
          </p:cNvSpPr>
          <p:nvPr>
            <p:ph type="sldNum" sz="quarter" idx="12"/>
          </p:nvPr>
        </p:nvSpPr>
        <p:spPr>
          <a:xfrm>
            <a:off x="10977744" y="6969731"/>
            <a:ext cx="3137059" cy="402636"/>
          </a:xfrm>
        </p:spPr>
        <p:txBody>
          <a:bodyPr/>
          <a:lstStyle/>
          <a:p>
            <a:pPr algn="ctr" rtl="0">
              <a:defRPr/>
            </a:pPr>
            <a:fld id="{6E6B949B-FF25-4512-A6F3-1B8E765DDD27}" type="slidenum">
              <a:rPr lang="en-US" altLang="en-US" sz="1544" kern="1200">
                <a:latin typeface="Arial" panose="020B0604020202020204" pitchFamily="34" charset="0"/>
                <a:ea typeface="+mn-ea"/>
                <a:cs typeface="Arial" panose="020B0604020202020204" pitchFamily="34" charset="0"/>
              </a:rPr>
              <a:pPr algn="ctr" rtl="0">
                <a:defRPr/>
              </a:pPr>
              <a:t>3</a:t>
            </a:fld>
            <a:endParaRPr lang="en-US" altLang="en-US" sz="1544" kern="1200" dirty="0">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A3F4959C-F5B9-1D74-03CC-ABAF31BD9448}"/>
              </a:ext>
            </a:extLst>
          </p:cNvPr>
          <p:cNvGraphicFramePr>
            <a:graphicFrameLocks noGrp="1"/>
          </p:cNvGraphicFramePr>
          <p:nvPr>
            <p:extLst>
              <p:ext uri="{D42A27DB-BD31-4B8C-83A1-F6EECF244321}">
                <p14:modId xmlns:p14="http://schemas.microsoft.com/office/powerpoint/2010/main" val="2834750261"/>
              </p:ext>
            </p:extLst>
          </p:nvPr>
        </p:nvGraphicFramePr>
        <p:xfrm>
          <a:off x="206779" y="1325151"/>
          <a:ext cx="12729636" cy="4419600"/>
        </p:xfrm>
        <a:graphic>
          <a:graphicData uri="http://schemas.openxmlformats.org/drawingml/2006/table">
            <a:tbl>
              <a:tblPr firstRow="1" bandRow="1">
                <a:tableStyleId>{B301B821-A1FF-4177-AEE7-76D212191A09}</a:tableStyleId>
              </a:tblPr>
              <a:tblGrid>
                <a:gridCol w="3182409">
                  <a:extLst>
                    <a:ext uri="{9D8B030D-6E8A-4147-A177-3AD203B41FA5}">
                      <a16:colId xmlns:a16="http://schemas.microsoft.com/office/drawing/2014/main" val="579803468"/>
                    </a:ext>
                  </a:extLst>
                </a:gridCol>
                <a:gridCol w="3182409">
                  <a:extLst>
                    <a:ext uri="{9D8B030D-6E8A-4147-A177-3AD203B41FA5}">
                      <a16:colId xmlns:a16="http://schemas.microsoft.com/office/drawing/2014/main" val="2399426546"/>
                    </a:ext>
                  </a:extLst>
                </a:gridCol>
                <a:gridCol w="3182409">
                  <a:extLst>
                    <a:ext uri="{9D8B030D-6E8A-4147-A177-3AD203B41FA5}">
                      <a16:colId xmlns:a16="http://schemas.microsoft.com/office/drawing/2014/main" val="4277723628"/>
                    </a:ext>
                  </a:extLst>
                </a:gridCol>
                <a:gridCol w="3182409">
                  <a:extLst>
                    <a:ext uri="{9D8B030D-6E8A-4147-A177-3AD203B41FA5}">
                      <a16:colId xmlns:a16="http://schemas.microsoft.com/office/drawing/2014/main" val="1920328524"/>
                    </a:ext>
                  </a:extLst>
                </a:gridCol>
              </a:tblGrid>
              <a:tr h="370840">
                <a:tc>
                  <a:txBody>
                    <a:bodyPr/>
                    <a:lstStyle/>
                    <a:p>
                      <a:r>
                        <a:rPr lang="en-ZA" sz="2000" dirty="0">
                          <a:latin typeface="Arial" panose="020B0604020202020204" pitchFamily="34" charset="0"/>
                          <a:cs typeface="Arial" panose="020B0604020202020204" pitchFamily="34" charset="0"/>
                        </a:rPr>
                        <a:t>Pillars</a:t>
                      </a:r>
                    </a:p>
                  </a:txBody>
                  <a:tcPr/>
                </a:tc>
                <a:tc>
                  <a:txBody>
                    <a:bodyPr/>
                    <a:lstStyle/>
                    <a:p>
                      <a:r>
                        <a:rPr lang="en-ZA" sz="2000" dirty="0">
                          <a:latin typeface="Arial" panose="020B0604020202020204" pitchFamily="34" charset="0"/>
                          <a:cs typeface="Arial" panose="020B0604020202020204" pitchFamily="34" charset="0"/>
                        </a:rPr>
                        <a:t>Action</a:t>
                      </a:r>
                    </a:p>
                  </a:txBody>
                  <a:tcPr/>
                </a:tc>
                <a:tc>
                  <a:txBody>
                    <a:bodyPr/>
                    <a:lstStyle/>
                    <a:p>
                      <a:r>
                        <a:rPr lang="en-ZA" sz="2000" dirty="0">
                          <a:latin typeface="Arial" panose="020B0604020202020204" pitchFamily="34" charset="0"/>
                          <a:cs typeface="Arial" panose="020B0604020202020204" pitchFamily="34" charset="0"/>
                        </a:rPr>
                        <a:t>Responsibility</a:t>
                      </a:r>
                    </a:p>
                  </a:txBody>
                  <a:tcPr/>
                </a:tc>
                <a:tc>
                  <a:txBody>
                    <a:bodyPr/>
                    <a:lstStyle/>
                    <a:p>
                      <a:r>
                        <a:rPr lang="en-ZA" sz="2000" dirty="0">
                          <a:latin typeface="Arial" panose="020B0604020202020204" pitchFamily="34" charset="0"/>
                          <a:cs typeface="Arial" panose="020B0604020202020204" pitchFamily="34" charset="0"/>
                        </a:rPr>
                        <a:t>Timeframe</a:t>
                      </a:r>
                    </a:p>
                  </a:txBody>
                  <a:tcPr/>
                </a:tc>
                <a:extLst>
                  <a:ext uri="{0D108BD9-81ED-4DB2-BD59-A6C34878D82A}">
                    <a16:rowId xmlns:a16="http://schemas.microsoft.com/office/drawing/2014/main" val="2162364220"/>
                  </a:ext>
                </a:extLst>
              </a:tr>
              <a:tr h="37084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Arial" panose="020B0604020202020204" pitchFamily="34" charset="0"/>
                          <a:cs typeface="Arial" panose="020B0604020202020204" pitchFamily="34" charset="0"/>
                        </a:rPr>
                        <a:t>An Implementation and Delivery Model</a:t>
                      </a:r>
                      <a:endParaRPr lang="en-ZA" sz="2000" kern="1200" dirty="0">
                        <a:solidFill>
                          <a:schemeClr val="dk1"/>
                        </a:solidFill>
                        <a:effectLst/>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tc>
                <a:tc>
                  <a:txBody>
                    <a:bodyPr/>
                    <a:lstStyle/>
                    <a:p>
                      <a:endParaRPr lang="en-ZA" sz="200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tc>
                  <a:txBody>
                    <a:bodyPr/>
                    <a:lstStyle/>
                    <a:p>
                      <a:endParaRPr lang="en-ZA"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6891272"/>
                  </a:ext>
                </a:extLst>
              </a:tr>
              <a:tr h="37084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Arial" panose="020B0604020202020204" pitchFamily="34" charset="0"/>
                          <a:cs typeface="Arial" panose="020B0604020202020204" pitchFamily="34" charset="0"/>
                        </a:rPr>
                        <a:t>Financial Viability of the Water and Sanitation Sector</a:t>
                      </a:r>
                      <a:endParaRPr lang="en-ZA" sz="2000" kern="1200" dirty="0">
                        <a:solidFill>
                          <a:schemeClr val="dk1"/>
                        </a:solidFill>
                        <a:effectLst/>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tc>
                  <a:txBody>
                    <a:bodyPr/>
                    <a:lstStyle/>
                    <a:p>
                      <a:endParaRPr lang="en-ZA" sz="2000">
                        <a:latin typeface="Arial" panose="020B0604020202020204" pitchFamily="34" charset="0"/>
                        <a:cs typeface="Arial" panose="020B0604020202020204" pitchFamily="34" charset="0"/>
                      </a:endParaRPr>
                    </a:p>
                  </a:txBody>
                  <a:tcPr/>
                </a:tc>
                <a:tc>
                  <a:txBody>
                    <a:bodyPr/>
                    <a:lstStyle/>
                    <a:p>
                      <a:endParaRPr lang="en-ZA"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106824"/>
                  </a:ext>
                </a:extLst>
              </a:tr>
              <a:tr h="37084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Arial" panose="020B0604020202020204" pitchFamily="34" charset="0"/>
                          <a:cs typeface="Arial" panose="020B0604020202020204" pitchFamily="34" charset="0"/>
                        </a:rPr>
                        <a:t>Technical and Operational Capacity</a:t>
                      </a:r>
                      <a:endParaRPr lang="en-ZA" sz="2000" kern="1200" dirty="0">
                        <a:solidFill>
                          <a:schemeClr val="dk1"/>
                        </a:solidFill>
                        <a:effectLst/>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6232824"/>
                  </a:ext>
                </a:extLst>
              </a:tr>
              <a:tr h="37084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Arial" panose="020B0604020202020204" pitchFamily="34" charset="0"/>
                          <a:cs typeface="Arial" panose="020B0604020202020204" pitchFamily="34" charset="0"/>
                        </a:rPr>
                        <a:t>Efficiency of the System</a:t>
                      </a:r>
                      <a:endParaRPr lang="en-ZA" sz="2000" kern="1200" dirty="0">
                        <a:solidFill>
                          <a:schemeClr val="dk1"/>
                        </a:solidFill>
                        <a:effectLst/>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tc>
                  <a:txBody>
                    <a:bodyPr/>
                    <a:lstStyle/>
                    <a:p>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6292081"/>
                  </a:ext>
                </a:extLst>
              </a:tr>
            </a:tbl>
          </a:graphicData>
        </a:graphic>
      </p:graphicFrame>
    </p:spTree>
    <p:extLst>
      <p:ext uri="{BB962C8B-B14F-4D97-AF65-F5344CB8AC3E}">
        <p14:creationId xmlns:p14="http://schemas.microsoft.com/office/powerpoint/2010/main" val="389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C51A-7908-FF0A-EEC2-33E4A0BAC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E92EB-3C99-990B-956C-A27D54FA8509}"/>
              </a:ext>
            </a:extLst>
          </p:cNvPr>
          <p:cNvSpPr>
            <a:spLocks noGrp="1"/>
          </p:cNvSpPr>
          <p:nvPr>
            <p:ph type="title"/>
          </p:nvPr>
        </p:nvSpPr>
        <p:spPr>
          <a:xfrm>
            <a:off x="463883" y="422293"/>
            <a:ext cx="12100084" cy="756286"/>
          </a:xfrm>
        </p:spPr>
        <p:txBody>
          <a:bodyPr>
            <a:normAutofit/>
          </a:bodyPr>
          <a:lstStyle/>
          <a:p>
            <a:pPr algn="l"/>
            <a:r>
              <a:rPr lang="en-US" sz="2400" kern="100" dirty="0">
                <a:solidFill>
                  <a:srgbClr val="0070C0"/>
                </a:solidFill>
                <a:effectLst/>
                <a:ea typeface="Aptos" panose="020B0004020202020204" pitchFamily="34" charset="0"/>
                <a:cs typeface="Times New Roman" panose="02020603050405020304" pitchFamily="18" charset="0"/>
              </a:rPr>
              <a:t>1. NATIONAL STATUS OF RAW WATER</a:t>
            </a:r>
            <a:endParaRPr lang="en-ZA" sz="2400" dirty="0">
              <a:solidFill>
                <a:srgbClr val="0070C0"/>
              </a:solidFill>
            </a:endParaRPr>
          </a:p>
        </p:txBody>
      </p:sp>
      <p:sp>
        <p:nvSpPr>
          <p:cNvPr id="3" name="Content Placeholder 2">
            <a:extLst>
              <a:ext uri="{FF2B5EF4-FFF2-40B4-BE49-F238E27FC236}">
                <a16:creationId xmlns:a16="http://schemas.microsoft.com/office/drawing/2014/main" id="{CCB7A468-921F-710E-A9FA-BB00AC087004}"/>
              </a:ext>
            </a:extLst>
          </p:cNvPr>
          <p:cNvSpPr>
            <a:spLocks noGrp="1"/>
          </p:cNvSpPr>
          <p:nvPr>
            <p:ph sz="half" idx="1"/>
          </p:nvPr>
        </p:nvSpPr>
        <p:spPr>
          <a:xfrm>
            <a:off x="243068" y="1066800"/>
            <a:ext cx="13033094" cy="5942843"/>
          </a:xfrm>
        </p:spPr>
        <p:txBody>
          <a:bodyPr>
            <a:noAutofit/>
          </a:bodyPr>
          <a:lstStyle/>
          <a:p>
            <a:pPr>
              <a:lnSpc>
                <a:spcPts val="2640"/>
              </a:lnSpc>
              <a:spcBef>
                <a:spcPts val="331"/>
              </a:spcBef>
            </a:pPr>
            <a:r>
              <a:rPr lang="en-US" sz="1800" dirty="0"/>
              <a:t>Raw water supply is currently approximately in balance with existing demands on a national scale, but there are localized deficits, e.g.</a:t>
            </a:r>
          </a:p>
          <a:p>
            <a:pPr lvl="1">
              <a:lnSpc>
                <a:spcPts val="2640"/>
              </a:lnSpc>
              <a:spcBef>
                <a:spcPts val="331"/>
              </a:spcBef>
            </a:pPr>
            <a:r>
              <a:rPr lang="en-US" sz="1800" dirty="0"/>
              <a:t>Nelson Mandela Bay (2015-2023) and Cape Town (2016-2018) deficits caused by droughts </a:t>
            </a:r>
          </a:p>
          <a:p>
            <a:pPr lvl="1">
              <a:lnSpc>
                <a:spcPts val="2640"/>
              </a:lnSpc>
              <a:spcBef>
                <a:spcPts val="331"/>
              </a:spcBef>
            </a:pPr>
            <a:r>
              <a:rPr lang="en-US" sz="1800" dirty="0"/>
              <a:t>Gauteng (current) caused by increased demand and delay in LHWP2</a:t>
            </a:r>
          </a:p>
          <a:p>
            <a:pPr>
              <a:lnSpc>
                <a:spcPts val="2640"/>
              </a:lnSpc>
              <a:spcBef>
                <a:spcPts val="331"/>
              </a:spcBef>
            </a:pPr>
            <a:r>
              <a:rPr lang="en-US" sz="1800" dirty="0"/>
              <a:t>Water availability in South Africa could deteriorate rapidly as supply contracts and demand escalates due to economic growth, population growth, urbanization, inefficient use (including increasing physical losses in municipal distribution systems), degradation of wetlands, impacts of climate change</a:t>
            </a:r>
          </a:p>
          <a:p>
            <a:pPr>
              <a:lnSpc>
                <a:spcPts val="2640"/>
              </a:lnSpc>
              <a:spcBef>
                <a:spcPts val="331"/>
              </a:spcBef>
            </a:pPr>
            <a:r>
              <a:rPr lang="en-ZA" sz="1800" dirty="0"/>
              <a:t>Delays in the implementation of surface water resource development projects affects water availability. However, substantive progress has been made in unlocking blockages</a:t>
            </a:r>
            <a:endParaRPr lang="en-US" sz="1800" dirty="0"/>
          </a:p>
          <a:p>
            <a:pPr>
              <a:lnSpc>
                <a:spcPts val="2640"/>
              </a:lnSpc>
              <a:spcBef>
                <a:spcPts val="331"/>
              </a:spcBef>
            </a:pPr>
            <a:r>
              <a:rPr lang="en-US" sz="1800" dirty="0"/>
              <a:t>Broadening of South Africa’s water resource mix is critical for water security as potential to further develop its surface water resources is limited – already harnessing approximately 75% of utilizable surface water resources </a:t>
            </a:r>
          </a:p>
          <a:p>
            <a:pPr>
              <a:lnSpc>
                <a:spcPts val="2640"/>
              </a:lnSpc>
              <a:spcBef>
                <a:spcPts val="331"/>
              </a:spcBef>
            </a:pPr>
            <a:r>
              <a:rPr lang="en-US" sz="1800" dirty="0"/>
              <a:t>Need to increase sustainable use of groundwater; desalination of sea water; return flows from treated waste-water systems (water re-use); reuse of other poor-quality water such as acid mine drainage – many of these are local functions</a:t>
            </a:r>
          </a:p>
          <a:p>
            <a:pPr>
              <a:lnSpc>
                <a:spcPts val="2640"/>
              </a:lnSpc>
              <a:spcBef>
                <a:spcPts val="331"/>
              </a:spcBef>
            </a:pPr>
            <a:r>
              <a:rPr lang="en-US" sz="1800" dirty="0"/>
              <a:t>Supply-side measures necessary but not sufficient to avoid future water deficits - water conservation and water demand management (WCWDM) must also be implemented, particularly  in domestic and general industrial use, by reducing physical losses in municipal distribution systems</a:t>
            </a:r>
          </a:p>
          <a:p>
            <a:pPr>
              <a:lnSpc>
                <a:spcPts val="2640"/>
              </a:lnSpc>
              <a:spcBef>
                <a:spcPts val="331"/>
              </a:spcBef>
            </a:pPr>
            <a:endParaRPr lang="en-US" sz="1800" dirty="0"/>
          </a:p>
          <a:p>
            <a:pPr>
              <a:lnSpc>
                <a:spcPts val="2640"/>
              </a:lnSpc>
              <a:spcBef>
                <a:spcPts val="331"/>
              </a:spcBef>
            </a:pPr>
            <a:endParaRPr lang="en-US" sz="1800" dirty="0"/>
          </a:p>
          <a:p>
            <a:pPr>
              <a:lnSpc>
                <a:spcPts val="2640"/>
              </a:lnSpc>
              <a:spcBef>
                <a:spcPts val="331"/>
              </a:spcBef>
            </a:pPr>
            <a:endParaRPr lang="en-US" sz="1800" dirty="0"/>
          </a:p>
        </p:txBody>
      </p:sp>
      <p:sp>
        <p:nvSpPr>
          <p:cNvPr id="4" name="Slide Number Placeholder 3">
            <a:extLst>
              <a:ext uri="{FF2B5EF4-FFF2-40B4-BE49-F238E27FC236}">
                <a16:creationId xmlns:a16="http://schemas.microsoft.com/office/drawing/2014/main" id="{8C61E507-D3C8-9CAF-C863-6994B9617CCB}"/>
              </a:ext>
            </a:extLst>
          </p:cNvPr>
          <p:cNvSpPr>
            <a:spLocks noGrp="1"/>
          </p:cNvSpPr>
          <p:nvPr>
            <p:ph type="sldNum" sz="quarter" idx="12"/>
          </p:nvPr>
        </p:nvSpPr>
        <p:spPr>
          <a:xfrm>
            <a:off x="9635252" y="7009643"/>
            <a:ext cx="3137059" cy="402652"/>
          </a:xfrm>
        </p:spPr>
        <p:txBody>
          <a:bodyPr wrap="square" anchor="t">
            <a:normAutofit/>
          </a:bodyPr>
          <a:lstStyle/>
          <a:p>
            <a:pPr defTabSz="756232">
              <a:spcAft>
                <a:spcPts val="600"/>
              </a:spcAft>
              <a:defRPr/>
            </a:pPr>
            <a:fld id="{6E6B949B-FF25-4512-A6F3-1B8E765DDD27}" type="slidenum">
              <a:rPr lang="en-US" altLang="en-US" smtClean="0"/>
              <a:pPr defTabSz="756232">
                <a:spcAft>
                  <a:spcPts val="600"/>
                </a:spcAft>
                <a:defRPr/>
              </a:pPr>
              <a:t>4</a:t>
            </a:fld>
            <a:endParaRPr lang="en-US" altLang="en-US"/>
          </a:p>
        </p:txBody>
      </p:sp>
    </p:spTree>
    <p:extLst>
      <p:ext uri="{BB962C8B-B14F-4D97-AF65-F5344CB8AC3E}">
        <p14:creationId xmlns:p14="http://schemas.microsoft.com/office/powerpoint/2010/main" val="183384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4A6471-21C9-968A-CED0-AD898B3C496A}"/>
              </a:ext>
            </a:extLst>
          </p:cNvPr>
          <p:cNvSpPr>
            <a:spLocks noGrp="1"/>
          </p:cNvSpPr>
          <p:nvPr>
            <p:ph type="title"/>
          </p:nvPr>
        </p:nvSpPr>
        <p:spPr>
          <a:xfrm>
            <a:off x="162284" y="150556"/>
            <a:ext cx="12100084" cy="1260475"/>
          </a:xfrm>
        </p:spPr>
        <p:txBody>
          <a:bodyPr/>
          <a:lstStyle/>
          <a:p>
            <a:pPr algn="l"/>
            <a:r>
              <a:rPr lang="en-US" sz="2400" b="1" dirty="0">
                <a:solidFill>
                  <a:srgbClr val="0070C0"/>
                </a:solidFill>
              </a:rPr>
              <a:t>2. Water use by sector</a:t>
            </a:r>
            <a:endParaRPr lang="en-ZA" sz="2400" b="1" dirty="0">
              <a:solidFill>
                <a:srgbClr val="0070C0"/>
              </a:solidFill>
            </a:endParaRPr>
          </a:p>
        </p:txBody>
      </p:sp>
      <p:sp>
        <p:nvSpPr>
          <p:cNvPr id="6" name="Text Placeholder 5">
            <a:extLst>
              <a:ext uri="{FF2B5EF4-FFF2-40B4-BE49-F238E27FC236}">
                <a16:creationId xmlns:a16="http://schemas.microsoft.com/office/drawing/2014/main" id="{8618BEA4-AD44-D9F1-2958-0B3F9207C3DB}"/>
              </a:ext>
            </a:extLst>
          </p:cNvPr>
          <p:cNvSpPr>
            <a:spLocks noGrp="1"/>
          </p:cNvSpPr>
          <p:nvPr>
            <p:ph type="body" idx="1"/>
          </p:nvPr>
        </p:nvSpPr>
        <p:spPr>
          <a:xfrm>
            <a:off x="9121744" y="3353390"/>
            <a:ext cx="5940339" cy="705515"/>
          </a:xfrm>
        </p:spPr>
        <p:txBody>
          <a:bodyPr/>
          <a:lstStyle/>
          <a:p>
            <a:pPr algn="ctr"/>
            <a:r>
              <a:rPr lang="en-US" dirty="0"/>
              <a:t>		2017</a:t>
            </a:r>
            <a:endParaRPr lang="en-ZA" dirty="0"/>
          </a:p>
        </p:txBody>
      </p:sp>
      <p:sp>
        <p:nvSpPr>
          <p:cNvPr id="4" name="Slide Number Placeholder 3">
            <a:extLst>
              <a:ext uri="{FF2B5EF4-FFF2-40B4-BE49-F238E27FC236}">
                <a16:creationId xmlns:a16="http://schemas.microsoft.com/office/drawing/2014/main" id="{03AE050E-3857-2552-C440-6CDF186D3206}"/>
              </a:ext>
            </a:extLst>
          </p:cNvPr>
          <p:cNvSpPr>
            <a:spLocks noGrp="1"/>
          </p:cNvSpPr>
          <p:nvPr>
            <p:ph type="sldNum" sz="quarter" idx="12"/>
          </p:nvPr>
        </p:nvSpPr>
        <p:spPr/>
        <p:txBody>
          <a:bodyPr/>
          <a:lstStyle/>
          <a:p>
            <a:fld id="{917FFACC-2193-42B5-A918-BB67A792B44A}" type="slidenum">
              <a:rPr lang="en-US" altLang="en-US" smtClean="0"/>
              <a:pPr/>
              <a:t>5</a:t>
            </a:fld>
            <a:endParaRPr lang="en-US" altLang="en-US" dirty="0"/>
          </a:p>
        </p:txBody>
      </p:sp>
      <p:pic>
        <p:nvPicPr>
          <p:cNvPr id="11" name="Content Placeholder 10">
            <a:extLst>
              <a:ext uri="{FF2B5EF4-FFF2-40B4-BE49-F238E27FC236}">
                <a16:creationId xmlns:a16="http://schemas.microsoft.com/office/drawing/2014/main" id="{A16232A2-BFA2-51DF-638E-D23AB8754233}"/>
              </a:ext>
            </a:extLst>
          </p:cNvPr>
          <p:cNvPicPr>
            <a:picLocks noGrp="1" noChangeAspect="1"/>
          </p:cNvPicPr>
          <p:nvPr>
            <p:ph sz="half" idx="2"/>
          </p:nvPr>
        </p:nvPicPr>
        <p:blipFill>
          <a:blip r:embed="rId2" cstate="print"/>
          <a:srcRect/>
          <a:stretch>
            <a:fillRect/>
          </a:stretch>
        </p:blipFill>
        <p:spPr bwMode="auto">
          <a:xfrm>
            <a:off x="1014253" y="603661"/>
            <a:ext cx="11077660" cy="6355528"/>
          </a:xfrm>
          <a:prstGeom prst="rect">
            <a:avLst/>
          </a:prstGeom>
          <a:noFill/>
          <a:ln w="9525">
            <a:noFill/>
            <a:miter lim="800000"/>
            <a:headEnd/>
            <a:tailEnd/>
          </a:ln>
        </p:spPr>
      </p:pic>
    </p:spTree>
    <p:extLst>
      <p:ext uri="{BB962C8B-B14F-4D97-AF65-F5344CB8AC3E}">
        <p14:creationId xmlns:p14="http://schemas.microsoft.com/office/powerpoint/2010/main" val="129780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C6BDD-0858-71A4-2911-59081DF9F3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BB888D-0500-82D6-A3D2-33E386A3CA64}"/>
              </a:ext>
            </a:extLst>
          </p:cNvPr>
          <p:cNvSpPr>
            <a:spLocks noGrp="1"/>
          </p:cNvSpPr>
          <p:nvPr>
            <p:ph type="title"/>
          </p:nvPr>
        </p:nvSpPr>
        <p:spPr/>
        <p:txBody>
          <a:bodyPr/>
          <a:lstStyle/>
          <a:p>
            <a:pPr algn="l"/>
            <a:r>
              <a:rPr lang="en-US" sz="2400" b="1" dirty="0">
                <a:solidFill>
                  <a:srgbClr val="0070C0"/>
                </a:solidFill>
              </a:rPr>
              <a:t>2. Water use by sector</a:t>
            </a:r>
            <a:endParaRPr lang="en-ZA" sz="2400" b="1" dirty="0">
              <a:solidFill>
                <a:srgbClr val="0070C0"/>
              </a:solidFill>
            </a:endParaRPr>
          </a:p>
        </p:txBody>
      </p:sp>
      <p:sp>
        <p:nvSpPr>
          <p:cNvPr id="8" name="Text Placeholder 7">
            <a:extLst>
              <a:ext uri="{FF2B5EF4-FFF2-40B4-BE49-F238E27FC236}">
                <a16:creationId xmlns:a16="http://schemas.microsoft.com/office/drawing/2014/main" id="{872F34F7-4702-280C-53EB-77394D0CF45C}"/>
              </a:ext>
            </a:extLst>
          </p:cNvPr>
          <p:cNvSpPr>
            <a:spLocks noGrp="1"/>
          </p:cNvSpPr>
          <p:nvPr>
            <p:ph type="body" sz="quarter" idx="3"/>
          </p:nvPr>
        </p:nvSpPr>
        <p:spPr>
          <a:xfrm>
            <a:off x="9055017" y="3932622"/>
            <a:ext cx="5942672" cy="705515"/>
          </a:xfrm>
        </p:spPr>
        <p:txBody>
          <a:bodyPr/>
          <a:lstStyle/>
          <a:p>
            <a:pPr algn="ctr"/>
            <a:r>
              <a:rPr lang="en-US" dirty="0"/>
              <a:t>2025</a:t>
            </a:r>
            <a:endParaRPr lang="en-ZA" dirty="0"/>
          </a:p>
        </p:txBody>
      </p:sp>
      <p:sp>
        <p:nvSpPr>
          <p:cNvPr id="4" name="Slide Number Placeholder 3">
            <a:extLst>
              <a:ext uri="{FF2B5EF4-FFF2-40B4-BE49-F238E27FC236}">
                <a16:creationId xmlns:a16="http://schemas.microsoft.com/office/drawing/2014/main" id="{25B0B2EE-B623-E1E5-7336-12E1B44F14C9}"/>
              </a:ext>
            </a:extLst>
          </p:cNvPr>
          <p:cNvSpPr>
            <a:spLocks noGrp="1"/>
          </p:cNvSpPr>
          <p:nvPr>
            <p:ph type="sldNum" sz="quarter" idx="12"/>
          </p:nvPr>
        </p:nvSpPr>
        <p:spPr/>
        <p:txBody>
          <a:bodyPr/>
          <a:lstStyle/>
          <a:p>
            <a:fld id="{917FFACC-2193-42B5-A918-BB67A792B44A}" type="slidenum">
              <a:rPr lang="en-US" altLang="en-US" smtClean="0"/>
              <a:pPr/>
              <a:t>6</a:t>
            </a:fld>
            <a:endParaRPr lang="en-US" altLang="en-US" dirty="0"/>
          </a:p>
        </p:txBody>
      </p:sp>
      <p:sp>
        <p:nvSpPr>
          <p:cNvPr id="13" name="TextBox 12">
            <a:extLst>
              <a:ext uri="{FF2B5EF4-FFF2-40B4-BE49-F238E27FC236}">
                <a16:creationId xmlns:a16="http://schemas.microsoft.com/office/drawing/2014/main" id="{A65AB533-6ACE-314F-897F-5C31FDB17AF5}"/>
              </a:ext>
            </a:extLst>
          </p:cNvPr>
          <p:cNvSpPr txBox="1"/>
          <p:nvPr/>
        </p:nvSpPr>
        <p:spPr>
          <a:xfrm>
            <a:off x="363742" y="6360940"/>
            <a:ext cx="12717053" cy="707886"/>
          </a:xfrm>
          <a:prstGeom prst="rect">
            <a:avLst/>
          </a:prstGeom>
          <a:noFill/>
        </p:spPr>
        <p:txBody>
          <a:bodyPr wrap="square">
            <a:spAutoFit/>
          </a:bodyPr>
          <a:lstStyle/>
          <a:p>
            <a:r>
              <a:rPr lang="en-US" sz="2000" b="1" dirty="0">
                <a:latin typeface="Aptos" panose="020B0004020202020204" pitchFamily="34" charset="0"/>
              </a:rPr>
              <a:t>The data suggestions a shift in water use per sector. Proportion of water used in agriculture has reduced by 6% from 61% to 55% and the proportion used by municipalities has increased.</a:t>
            </a:r>
          </a:p>
        </p:txBody>
      </p:sp>
      <p:graphicFrame>
        <p:nvGraphicFramePr>
          <p:cNvPr id="16" name="Content Placeholder 15">
            <a:extLst>
              <a:ext uri="{FF2B5EF4-FFF2-40B4-BE49-F238E27FC236}">
                <a16:creationId xmlns:a16="http://schemas.microsoft.com/office/drawing/2014/main" id="{F3026AE5-D234-CF00-BD80-A265AFA34A82}"/>
              </a:ext>
            </a:extLst>
          </p:cNvPr>
          <p:cNvGraphicFramePr>
            <a:graphicFrameLocks noGrp="1"/>
          </p:cNvGraphicFramePr>
          <p:nvPr>
            <p:ph sz="quarter" idx="4"/>
            <p:extLst>
              <p:ext uri="{D42A27DB-BD31-4B8C-83A1-F6EECF244321}">
                <p14:modId xmlns:p14="http://schemas.microsoft.com/office/powerpoint/2010/main" val="3789441238"/>
              </p:ext>
            </p:extLst>
          </p:nvPr>
        </p:nvGraphicFramePr>
        <p:xfrm>
          <a:off x="2280219" y="494024"/>
          <a:ext cx="8632423" cy="5762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663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6F5-F89C-EFB8-7885-A322A0BD404B}"/>
              </a:ext>
            </a:extLst>
          </p:cNvPr>
          <p:cNvSpPr>
            <a:spLocks noGrp="1"/>
          </p:cNvSpPr>
          <p:nvPr>
            <p:ph type="title"/>
          </p:nvPr>
        </p:nvSpPr>
        <p:spPr>
          <a:xfrm>
            <a:off x="672227" y="413650"/>
            <a:ext cx="12100084" cy="486862"/>
          </a:xfrm>
        </p:spPr>
        <p:txBody>
          <a:bodyPr/>
          <a:lstStyle/>
          <a:p>
            <a:pPr algn="l"/>
            <a:r>
              <a:rPr lang="en-US" sz="2400" kern="100" dirty="0">
                <a:solidFill>
                  <a:srgbClr val="0070C0"/>
                </a:solidFill>
                <a:ea typeface="Aptos" panose="020B0004020202020204" pitchFamily="34" charset="0"/>
                <a:cs typeface="Times New Roman" panose="02020603050405020304" pitchFamily="18" charset="0"/>
              </a:rPr>
              <a:t>3</a:t>
            </a:r>
            <a:r>
              <a:rPr lang="en-US" sz="2400" kern="100" dirty="0">
                <a:solidFill>
                  <a:srgbClr val="0070C0"/>
                </a:solidFill>
                <a:effectLst/>
                <a:ea typeface="Aptos" panose="020B0004020202020204" pitchFamily="34" charset="0"/>
                <a:cs typeface="Times New Roman" panose="02020603050405020304" pitchFamily="18" charset="0"/>
              </a:rPr>
              <a:t>. Water Balances for Large National Water Supply Systems</a:t>
            </a:r>
            <a:endParaRPr lang="en-ZA" sz="2400" dirty="0">
              <a:solidFill>
                <a:srgbClr val="0070C0"/>
              </a:solidFill>
            </a:endParaRPr>
          </a:p>
        </p:txBody>
      </p:sp>
      <p:sp>
        <p:nvSpPr>
          <p:cNvPr id="4" name="Slide Number Placeholder 3">
            <a:extLst>
              <a:ext uri="{FF2B5EF4-FFF2-40B4-BE49-F238E27FC236}">
                <a16:creationId xmlns:a16="http://schemas.microsoft.com/office/drawing/2014/main" id="{05D4CED5-0C04-5E5F-002C-4A0CA8A906F7}"/>
              </a:ext>
            </a:extLst>
          </p:cNvPr>
          <p:cNvSpPr>
            <a:spLocks noGrp="1"/>
          </p:cNvSpPr>
          <p:nvPr>
            <p:ph type="sldNum" sz="quarter" idx="12"/>
          </p:nvPr>
        </p:nvSpPr>
        <p:spPr/>
        <p:txBody>
          <a:bodyPr/>
          <a:lstStyle/>
          <a:p>
            <a:fld id="{917FFACC-2193-42B5-A918-BB67A792B44A}" type="slidenum">
              <a:rPr lang="en-US" altLang="en-US" smtClean="0"/>
              <a:pPr/>
              <a:t>7</a:t>
            </a:fld>
            <a:endParaRPr lang="en-US" altLang="en-US"/>
          </a:p>
        </p:txBody>
      </p:sp>
      <p:pic>
        <p:nvPicPr>
          <p:cNvPr id="11" name="Content Placeholder 10">
            <a:extLst>
              <a:ext uri="{FF2B5EF4-FFF2-40B4-BE49-F238E27FC236}">
                <a16:creationId xmlns:a16="http://schemas.microsoft.com/office/drawing/2014/main" id="{289662DD-D290-9E7A-5C78-99D0E53982F6}"/>
              </a:ext>
            </a:extLst>
          </p:cNvPr>
          <p:cNvPicPr>
            <a:picLocks noGrp="1" noChangeAspect="1"/>
          </p:cNvPicPr>
          <p:nvPr>
            <p:ph sz="half" idx="1"/>
          </p:nvPr>
        </p:nvPicPr>
        <p:blipFill>
          <a:blip r:embed="rId2"/>
          <a:stretch>
            <a:fillRect/>
          </a:stretch>
        </p:blipFill>
        <p:spPr>
          <a:xfrm>
            <a:off x="-31924" y="1044968"/>
            <a:ext cx="9667176" cy="5820220"/>
          </a:xfrm>
          <a:prstGeom prst="rect">
            <a:avLst/>
          </a:prstGeom>
        </p:spPr>
      </p:pic>
      <p:sp>
        <p:nvSpPr>
          <p:cNvPr id="13" name="TextBox 12">
            <a:extLst>
              <a:ext uri="{FF2B5EF4-FFF2-40B4-BE49-F238E27FC236}">
                <a16:creationId xmlns:a16="http://schemas.microsoft.com/office/drawing/2014/main" id="{20405984-9F7B-E45F-255E-F8861ABB3C18}"/>
              </a:ext>
            </a:extLst>
          </p:cNvPr>
          <p:cNvSpPr txBox="1"/>
          <p:nvPr/>
        </p:nvSpPr>
        <p:spPr>
          <a:xfrm>
            <a:off x="9635252" y="934827"/>
            <a:ext cx="3647611" cy="6178614"/>
          </a:xfrm>
          <a:prstGeom prst="rect">
            <a:avLst/>
          </a:prstGeom>
          <a:noFill/>
        </p:spPr>
        <p:txBody>
          <a:bodyPr wrap="square">
            <a:spAutoFit/>
          </a:bodyPr>
          <a:lstStyle/>
          <a:p>
            <a:pPr marL="285750" indent="-285750">
              <a:lnSpc>
                <a:spcPts val="2640"/>
              </a:lnSpc>
              <a:spcBef>
                <a:spcPts val="331"/>
              </a:spcBef>
              <a:buFont typeface="Arial" panose="020B0604020202020204" pitchFamily="34" charset="0"/>
              <a:buChar char="•"/>
            </a:pPr>
            <a:r>
              <a:rPr lang="en-US" sz="1800" dirty="0"/>
              <a:t>The map shows that some of the large water supply systems are near balance or that there are localized deficits</a:t>
            </a:r>
          </a:p>
          <a:p>
            <a:pPr marL="285750" indent="-285750">
              <a:lnSpc>
                <a:spcPts val="2640"/>
              </a:lnSpc>
              <a:spcBef>
                <a:spcPts val="331"/>
              </a:spcBef>
              <a:buFont typeface="Arial" panose="020B0604020202020204" pitchFamily="34" charset="0"/>
              <a:buChar char="•"/>
            </a:pPr>
            <a:r>
              <a:rPr lang="en-US" dirty="0"/>
              <a:t>IVRS has a large deficit due to the increase in </a:t>
            </a:r>
            <a:r>
              <a:rPr lang="en-US" sz="1800" dirty="0"/>
              <a:t>demand and delay in completion of LHWP2</a:t>
            </a:r>
          </a:p>
          <a:p>
            <a:pPr marL="285750" indent="-285750">
              <a:lnSpc>
                <a:spcPts val="2640"/>
              </a:lnSpc>
              <a:spcBef>
                <a:spcPts val="331"/>
              </a:spcBef>
              <a:buFont typeface="Arial" panose="020B0604020202020204" pitchFamily="34" charset="0"/>
              <a:buChar char="•"/>
            </a:pPr>
            <a:r>
              <a:rPr lang="en-US" dirty="0"/>
              <a:t>The 2050 balances reflect impact of implementation of interventions like surface water development projects, groundwater schemes, desalination, effluent reuse</a:t>
            </a:r>
          </a:p>
          <a:p>
            <a:pPr marL="285750" indent="-285750">
              <a:lnSpc>
                <a:spcPts val="2640"/>
              </a:lnSpc>
              <a:spcBef>
                <a:spcPts val="331"/>
              </a:spcBef>
              <a:buFont typeface="Arial" panose="020B0604020202020204" pitchFamily="34" charset="0"/>
              <a:buChar char="•"/>
            </a:pPr>
            <a:r>
              <a:rPr lang="en-US" sz="1800" dirty="0"/>
              <a:t>In stressed catchments like </a:t>
            </a:r>
            <a:r>
              <a:rPr lang="en-US" sz="1800" dirty="0" err="1"/>
              <a:t>Luvuvhu</a:t>
            </a:r>
            <a:r>
              <a:rPr lang="en-US" sz="1800" dirty="0"/>
              <a:t>-Letaba, water reallocation through compulsory licensing will be implemented</a:t>
            </a:r>
          </a:p>
        </p:txBody>
      </p:sp>
      <p:graphicFrame>
        <p:nvGraphicFramePr>
          <p:cNvPr id="15" name="Chart 14">
            <a:extLst>
              <a:ext uri="{FF2B5EF4-FFF2-40B4-BE49-F238E27FC236}">
                <a16:creationId xmlns:a16="http://schemas.microsoft.com/office/drawing/2014/main" id="{B182B088-901B-9DA7-B88E-15B2D1453F88}"/>
              </a:ext>
            </a:extLst>
          </p:cNvPr>
          <p:cNvGraphicFramePr>
            <a:graphicFrameLocks/>
          </p:cNvGraphicFramePr>
          <p:nvPr>
            <p:extLst>
              <p:ext uri="{D42A27DB-BD31-4B8C-83A1-F6EECF244321}">
                <p14:modId xmlns:p14="http://schemas.microsoft.com/office/powerpoint/2010/main" val="1530235116"/>
              </p:ext>
            </p:extLst>
          </p:nvPr>
        </p:nvGraphicFramePr>
        <p:xfrm>
          <a:off x="74428" y="2099641"/>
          <a:ext cx="1860697" cy="192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9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92" y="431728"/>
            <a:ext cx="12838070" cy="606748"/>
          </a:xfrm>
        </p:spPr>
        <p:txBody>
          <a:bodyPr lIns="91440" tIns="45720" rIns="91440" bIns="45720" anchor="t"/>
          <a:lstStyle/>
          <a:p>
            <a:pPr algn="l"/>
            <a:r>
              <a:rPr lang="en-ZA" sz="2400" b="1" dirty="0">
                <a:solidFill>
                  <a:srgbClr val="0070C0"/>
                </a:solidFill>
                <a:ea typeface="MS PGothic"/>
              </a:rPr>
              <a:t>4. Need to diversify the water resource mix and implement water demand management</a:t>
            </a:r>
            <a:endParaRPr lang="en-ZA" sz="2400" b="1" dirty="0">
              <a:solidFill>
                <a:srgbClr val="0070C0"/>
              </a:solidFill>
            </a:endParaRPr>
          </a:p>
        </p:txBody>
      </p:sp>
      <p:sp>
        <p:nvSpPr>
          <p:cNvPr id="3" name="Slide Number Placeholder 2"/>
          <p:cNvSpPr>
            <a:spLocks noGrp="1"/>
          </p:cNvSpPr>
          <p:nvPr>
            <p:ph type="sldNum" sz="quarter" idx="12"/>
          </p:nvPr>
        </p:nvSpPr>
        <p:spPr>
          <a:xfrm>
            <a:off x="12922462" y="7062692"/>
            <a:ext cx="3137059" cy="402652"/>
          </a:xfrm>
        </p:spPr>
        <p:txBody>
          <a:bodyPr/>
          <a:lstStyle/>
          <a:p>
            <a:pPr defTabSz="1008400">
              <a:defRPr/>
            </a:pPr>
            <a:fld id="{6E6B949B-FF25-4512-A6F3-1B8E765DDD27}" type="slidenum">
              <a:rPr lang="en-US" altLang="en-US" smtClean="0">
                <a:solidFill>
                  <a:prstClr val="black"/>
                </a:solidFill>
                <a:ea typeface="+mn-ea"/>
              </a:rPr>
              <a:pPr defTabSz="1008400">
                <a:defRPr/>
              </a:pPr>
              <a:t>8</a:t>
            </a:fld>
            <a:endParaRPr lang="en-US" altLang="en-US" dirty="0">
              <a:solidFill>
                <a:prstClr val="black"/>
              </a:solidFill>
              <a:ea typeface="+mn-ea"/>
            </a:endParaRPr>
          </a:p>
        </p:txBody>
      </p:sp>
      <p:pic>
        <p:nvPicPr>
          <p:cNvPr id="5" name="Picture 2"/>
          <p:cNvPicPr>
            <a:picLocks noChangeAspect="1" noChangeArrowheads="1"/>
          </p:cNvPicPr>
          <p:nvPr/>
        </p:nvPicPr>
        <p:blipFill>
          <a:blip r:embed="rId2"/>
          <a:srcRect/>
          <a:stretch>
            <a:fillRect/>
          </a:stretch>
        </p:blipFill>
        <p:spPr bwMode="auto">
          <a:xfrm>
            <a:off x="4195224" y="1221811"/>
            <a:ext cx="9075420" cy="5840881"/>
          </a:xfrm>
          <a:prstGeom prst="rect">
            <a:avLst/>
          </a:prstGeom>
          <a:noFill/>
          <a:ln w="9525">
            <a:solidFill>
              <a:schemeClr val="accent1"/>
            </a:solidFill>
            <a:miter lim="800000"/>
            <a:headEnd/>
            <a:tailEnd/>
          </a:ln>
        </p:spPr>
      </p:pic>
      <p:sp>
        <p:nvSpPr>
          <p:cNvPr id="6" name="TextBox 5">
            <a:extLst>
              <a:ext uri="{FF2B5EF4-FFF2-40B4-BE49-F238E27FC236}">
                <a16:creationId xmlns:a16="http://schemas.microsoft.com/office/drawing/2014/main" id="{9AE32A54-21DC-243F-6FC3-FD42A7684EB5}"/>
              </a:ext>
            </a:extLst>
          </p:cNvPr>
          <p:cNvSpPr txBox="1"/>
          <p:nvPr/>
        </p:nvSpPr>
        <p:spPr>
          <a:xfrm>
            <a:off x="173894" y="1038476"/>
            <a:ext cx="3547206" cy="5909310"/>
          </a:xfrm>
          <a:prstGeom prst="rect">
            <a:avLst/>
          </a:prstGeom>
          <a:noFill/>
        </p:spPr>
        <p:txBody>
          <a:bodyPr wrap="square">
            <a:spAutoFit/>
          </a:bodyPr>
          <a:lstStyle/>
          <a:p>
            <a:pPr marL="285750" indent="-285750">
              <a:buFont typeface="Arial" panose="020B0604020202020204" pitchFamily="34" charset="0"/>
              <a:buChar char="•"/>
            </a:pPr>
            <a:r>
              <a:rPr lang="en-ZA" dirty="0">
                <a:solidFill>
                  <a:schemeClr val="tx1"/>
                </a:solidFill>
                <a:latin typeface="Arial" panose="020B0604020202020204" pitchFamily="34" charset="0"/>
                <a:ea typeface="MS PGothic"/>
              </a:rPr>
              <a:t>The remaining surface water resources development potential is limited </a:t>
            </a:r>
          </a:p>
          <a:p>
            <a:pPr marL="285750" indent="-285750">
              <a:buFont typeface="Arial" panose="020B0604020202020204" pitchFamily="34" charset="0"/>
              <a:buChar char="•"/>
            </a:pPr>
            <a:r>
              <a:rPr lang="en-ZA" dirty="0">
                <a:solidFill>
                  <a:schemeClr val="tx1"/>
                </a:solidFill>
                <a:latin typeface="Arial" panose="020B0604020202020204" pitchFamily="34" charset="0"/>
                <a:ea typeface="MS PGothic"/>
              </a:rPr>
              <a:t>Groundwater resources are sparsely located and therefore suitable for local development</a:t>
            </a:r>
          </a:p>
          <a:p>
            <a:pPr marL="285750" indent="-285750">
              <a:buFont typeface="Arial" panose="020B0604020202020204" pitchFamily="34" charset="0"/>
              <a:buChar char="•"/>
            </a:pPr>
            <a:r>
              <a:rPr lang="en-ZA" dirty="0">
                <a:solidFill>
                  <a:schemeClr val="tx1"/>
                </a:solidFill>
                <a:latin typeface="Arial" panose="020B0604020202020204" pitchFamily="34" charset="0"/>
                <a:ea typeface="MS PGothic"/>
              </a:rPr>
              <a:t>There is need to diversify water resources to include non-conventional resources like water reuse and seawater desalination </a:t>
            </a:r>
          </a:p>
          <a:p>
            <a:pPr marL="285750" indent="-285750">
              <a:buFont typeface="Arial" panose="020B0604020202020204" pitchFamily="34" charset="0"/>
              <a:buChar char="•"/>
            </a:pPr>
            <a:r>
              <a:rPr lang="en-ZA" dirty="0">
                <a:solidFill>
                  <a:schemeClr val="tx1"/>
                </a:solidFill>
                <a:latin typeface="Arial" panose="020B0604020202020204" pitchFamily="34" charset="0"/>
                <a:ea typeface="MS PGothic"/>
              </a:rPr>
              <a:t>Water availability is also strengthened by sharing water with co-basin states</a:t>
            </a:r>
          </a:p>
          <a:p>
            <a:pPr marL="285750" indent="-285750">
              <a:buFont typeface="Arial" panose="020B0604020202020204" pitchFamily="34" charset="0"/>
              <a:buChar char="•"/>
            </a:pPr>
            <a:r>
              <a:rPr lang="en-ZA" dirty="0">
                <a:solidFill>
                  <a:schemeClr val="tx1"/>
                </a:solidFill>
                <a:latin typeface="Arial" panose="020B0604020202020204" pitchFamily="34" charset="0"/>
                <a:ea typeface="MS PGothic"/>
              </a:rPr>
              <a:t>The real losses nationally are estimated at </a:t>
            </a:r>
            <a:r>
              <a:rPr lang="en-ZA" b="1" dirty="0">
                <a:solidFill>
                  <a:schemeClr val="tx1"/>
                </a:solidFill>
                <a:latin typeface="Arial" panose="020B0604020202020204" pitchFamily="34" charset="0"/>
                <a:ea typeface="MS PGothic"/>
              </a:rPr>
              <a:t>1.0 billion m</a:t>
            </a:r>
            <a:r>
              <a:rPr lang="en-ZA" b="1" baseline="30000" dirty="0">
                <a:solidFill>
                  <a:schemeClr val="tx1"/>
                </a:solidFill>
                <a:latin typeface="Arial" panose="020B0604020202020204" pitchFamily="34" charset="0"/>
                <a:ea typeface="MS PGothic"/>
              </a:rPr>
              <a:t>3</a:t>
            </a:r>
            <a:r>
              <a:rPr lang="en-ZA" b="1" dirty="0">
                <a:solidFill>
                  <a:schemeClr val="tx1"/>
                </a:solidFill>
                <a:latin typeface="Arial" panose="020B0604020202020204" pitchFamily="34" charset="0"/>
                <a:ea typeface="MS PGothic"/>
              </a:rPr>
              <a:t>/year </a:t>
            </a:r>
            <a:r>
              <a:rPr lang="en-ZA" dirty="0">
                <a:solidFill>
                  <a:schemeClr val="tx1"/>
                </a:solidFill>
                <a:latin typeface="Arial" panose="020B0604020202020204" pitchFamily="34" charset="0"/>
                <a:ea typeface="MS PGothic"/>
              </a:rPr>
              <a:t>and this can be returned to the various systems through aggressive water conservation and water demand management</a:t>
            </a:r>
            <a:endParaRPr lang="en-ZA" dirty="0">
              <a:solidFill>
                <a:schemeClr val="tx1"/>
              </a:solidFill>
            </a:endParaRPr>
          </a:p>
        </p:txBody>
      </p:sp>
    </p:spTree>
    <p:extLst>
      <p:ext uri="{BB962C8B-B14F-4D97-AF65-F5344CB8AC3E}">
        <p14:creationId xmlns:p14="http://schemas.microsoft.com/office/powerpoint/2010/main" val="227087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D401-6CA8-0CE7-3D8C-7F8CE40B0E6D}"/>
              </a:ext>
            </a:extLst>
          </p:cNvPr>
          <p:cNvSpPr>
            <a:spLocks noGrp="1"/>
          </p:cNvSpPr>
          <p:nvPr>
            <p:ph type="title"/>
          </p:nvPr>
        </p:nvSpPr>
        <p:spPr>
          <a:xfrm>
            <a:off x="266218" y="428908"/>
            <a:ext cx="12100084" cy="756286"/>
          </a:xfrm>
        </p:spPr>
        <p:txBody>
          <a:bodyPr/>
          <a:lstStyle/>
          <a:p>
            <a:pPr algn="l"/>
            <a:r>
              <a:rPr lang="en-US" sz="2400" b="1" dirty="0">
                <a:solidFill>
                  <a:srgbClr val="0070C0"/>
                </a:solidFill>
              </a:rPr>
              <a:t>5. Reducing water demand </a:t>
            </a:r>
            <a:endParaRPr lang="en-ZA" sz="2400" b="1" dirty="0">
              <a:solidFill>
                <a:srgbClr val="0070C0"/>
              </a:solidFill>
            </a:endParaRPr>
          </a:p>
        </p:txBody>
      </p:sp>
      <p:sp>
        <p:nvSpPr>
          <p:cNvPr id="3" name="Content Placeholder 2">
            <a:extLst>
              <a:ext uri="{FF2B5EF4-FFF2-40B4-BE49-F238E27FC236}">
                <a16:creationId xmlns:a16="http://schemas.microsoft.com/office/drawing/2014/main" id="{BCEC10EC-C19C-CEC8-D67A-B4457B21F72D}"/>
              </a:ext>
            </a:extLst>
          </p:cNvPr>
          <p:cNvSpPr>
            <a:spLocks noGrp="1"/>
          </p:cNvSpPr>
          <p:nvPr>
            <p:ph sz="half" idx="1"/>
          </p:nvPr>
        </p:nvSpPr>
        <p:spPr>
          <a:xfrm>
            <a:off x="266218" y="1405853"/>
            <a:ext cx="12766876" cy="4991131"/>
          </a:xfrm>
        </p:spPr>
        <p:txBody>
          <a:bodyPr/>
          <a:lstStyle/>
          <a:p>
            <a:pPr>
              <a:spcBef>
                <a:spcPts val="1200"/>
              </a:spcBef>
            </a:pPr>
            <a:r>
              <a:rPr lang="en-US" sz="2000" dirty="0"/>
              <a:t>The implementation of</a:t>
            </a:r>
            <a:r>
              <a:rPr lang="en-ZA" sz="2000" dirty="0">
                <a:effectLst/>
                <a:ea typeface="Franklin Gothic Book" panose="020B0503020102020204" pitchFamily="34" charset="0"/>
                <a:cs typeface="Arial" panose="020B0604020202020204" pitchFamily="34" charset="0"/>
              </a:rPr>
              <a:t> Water Conservation and Water Demand Management</a:t>
            </a:r>
            <a:r>
              <a:rPr lang="en-US" sz="2000" dirty="0"/>
              <a:t> WC/WDM measures has lagged in the municipal space, with Non-Revenue Water (NRW) and in particular real water losses worsening in most water supply systems</a:t>
            </a:r>
          </a:p>
          <a:p>
            <a:pPr>
              <a:spcBef>
                <a:spcPts val="1200"/>
              </a:spcBef>
            </a:pPr>
            <a:r>
              <a:rPr lang="en-US" sz="2000" dirty="0"/>
              <a:t>The estimated volume of real losses nationally in total;</a:t>
            </a:r>
          </a:p>
          <a:p>
            <a:pPr lvl="1">
              <a:spcBef>
                <a:spcPts val="1200"/>
              </a:spcBef>
            </a:pPr>
            <a:r>
              <a:rPr lang="en-US" sz="2000" dirty="0"/>
              <a:t>Exceeds the amount of water we receive from Lesotho every year; or</a:t>
            </a:r>
          </a:p>
          <a:p>
            <a:pPr lvl="1">
              <a:spcBef>
                <a:spcPts val="1200"/>
              </a:spcBef>
            </a:pPr>
            <a:r>
              <a:rPr lang="en-US" sz="2000" dirty="0"/>
              <a:t>Could fill Bloemhof Dam every year, if it were collected</a:t>
            </a:r>
          </a:p>
          <a:p>
            <a:pPr>
              <a:spcBef>
                <a:spcPts val="1200"/>
              </a:spcBef>
            </a:pPr>
            <a:r>
              <a:rPr lang="en-ZA" sz="2000" dirty="0"/>
              <a:t>Therefore aggressive implementation of WC/WDM measures is critical for water security of the country</a:t>
            </a:r>
          </a:p>
          <a:p>
            <a:pPr>
              <a:spcBef>
                <a:spcPts val="1200"/>
              </a:spcBef>
            </a:pPr>
            <a:r>
              <a:rPr lang="en-US" sz="2000" dirty="0"/>
              <a:t>WC/WDM strategies are developed for the various water supply systems, to be implemented by Water Services Authorities, Water Users Associations, Water Boards, Mines and Industries</a:t>
            </a:r>
          </a:p>
          <a:p>
            <a:pPr>
              <a:spcBef>
                <a:spcPts val="1200"/>
              </a:spcBef>
            </a:pPr>
            <a:r>
              <a:rPr lang="en-US" sz="2000" dirty="0"/>
              <a:t>Concerted efforts by all water users must be made to reverse the worsening situation with respect to  Non-Revenue Water</a:t>
            </a:r>
          </a:p>
          <a:p>
            <a:pPr>
              <a:spcBef>
                <a:spcPts val="1200"/>
              </a:spcBef>
            </a:pPr>
            <a:r>
              <a:rPr lang="en-US" sz="2000" dirty="0"/>
              <a:t>WC/WDM measures help to lower water demand and as a result postpone the need to implement expensive water resource development projects</a:t>
            </a:r>
          </a:p>
        </p:txBody>
      </p:sp>
      <p:sp>
        <p:nvSpPr>
          <p:cNvPr id="4" name="Slide Number Placeholder 3">
            <a:extLst>
              <a:ext uri="{FF2B5EF4-FFF2-40B4-BE49-F238E27FC236}">
                <a16:creationId xmlns:a16="http://schemas.microsoft.com/office/drawing/2014/main" id="{9C789ED9-A0E3-B71F-1A87-F4A783124F86}"/>
              </a:ext>
            </a:extLst>
          </p:cNvPr>
          <p:cNvSpPr>
            <a:spLocks noGrp="1"/>
          </p:cNvSpPr>
          <p:nvPr>
            <p:ph type="sldNum" sz="quarter" idx="12"/>
          </p:nvPr>
        </p:nvSpPr>
        <p:spPr/>
        <p:txBody>
          <a:bodyPr/>
          <a:lstStyle/>
          <a:p>
            <a:fld id="{917FFACC-2193-42B5-A918-BB67A792B44A}" type="slidenum">
              <a:rPr lang="en-US" altLang="en-US" smtClean="0"/>
              <a:pPr/>
              <a:t>9</a:t>
            </a:fld>
            <a:endParaRPr lang="en-US" altLang="en-US"/>
          </a:p>
        </p:txBody>
      </p:sp>
    </p:spTree>
    <p:extLst>
      <p:ext uri="{BB962C8B-B14F-4D97-AF65-F5344CB8AC3E}">
        <p14:creationId xmlns:p14="http://schemas.microsoft.com/office/powerpoint/2010/main" val="40184728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C04B2581415F4FBE00E3F4531F662F" ma:contentTypeVersion="15" ma:contentTypeDescription="Create a new document." ma:contentTypeScope="" ma:versionID="d4bce957e585a16978623d608437265a">
  <xsd:schema xmlns:xsd="http://www.w3.org/2001/XMLSchema" xmlns:xs="http://www.w3.org/2001/XMLSchema" xmlns:p="http://schemas.microsoft.com/office/2006/metadata/properties" xmlns:ns3="76d59f4e-2777-42cc-84da-6a192312e046" xmlns:ns4="6ce3504e-abc0-456c-9ee8-00b57bb8c15e" targetNamespace="http://schemas.microsoft.com/office/2006/metadata/properties" ma:root="true" ma:fieldsID="49b6d1c98c1d95684ddf2853000cf98e" ns3:_="" ns4:_="">
    <xsd:import namespace="76d59f4e-2777-42cc-84da-6a192312e046"/>
    <xsd:import namespace="6ce3504e-abc0-456c-9ee8-00b57bb8c1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9f4e-2777-42cc-84da-6a192312e0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e3504e-abc0-456c-9ee8-00b57bb8c1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6d59f4e-2777-42cc-84da-6a192312e0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80EC6-1E3D-455B-8945-370076DE1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9f4e-2777-42cc-84da-6a192312e046"/>
    <ds:schemaRef ds:uri="6ce3504e-abc0-456c-9ee8-00b57bb8c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E7282-3790-434B-A764-B78B6E1ABE92}">
  <ds:schemaRefs>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6ce3504e-abc0-456c-9ee8-00b57bb8c15e"/>
    <ds:schemaRef ds:uri="http://www.w3.org/XML/1998/namespace"/>
    <ds:schemaRef ds:uri="http://schemas.openxmlformats.org/package/2006/metadata/core-properties"/>
    <ds:schemaRef ds:uri="76d59f4e-2777-42cc-84da-6a192312e046"/>
    <ds:schemaRef ds:uri="http://purl.org/dc/elements/1.1/"/>
  </ds:schemaRefs>
</ds:datastoreItem>
</file>

<file path=customXml/itemProps3.xml><?xml version="1.0" encoding="utf-8"?>
<ds:datastoreItem xmlns:ds="http://schemas.openxmlformats.org/officeDocument/2006/customXml" ds:itemID="{463B8926-5387-4DB4-8BC5-A1A50B5A71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54673</TotalTime>
  <Words>2786</Words>
  <Application>Microsoft Office PowerPoint</Application>
  <PresentationFormat>Custom</PresentationFormat>
  <Paragraphs>370</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ＭＳ Ｐゴシック</vt:lpstr>
      <vt:lpstr>Aptos</vt:lpstr>
      <vt:lpstr>Arial</vt:lpstr>
      <vt:lpstr>Calibri</vt:lpstr>
      <vt:lpstr>Franklin Gothic Book</vt:lpstr>
      <vt:lpstr>Times New Roman</vt:lpstr>
      <vt:lpstr>1_Office Theme</vt:lpstr>
      <vt:lpstr>PowerPoint Presentation</vt:lpstr>
      <vt:lpstr>Agenda for Group 1 work</vt:lpstr>
      <vt:lpstr>Agenda for Group 1 work: Five Pillars of Focus</vt:lpstr>
      <vt:lpstr>1. NATIONAL STATUS OF RAW WATER</vt:lpstr>
      <vt:lpstr>2. Water use by sector</vt:lpstr>
      <vt:lpstr>2. Water use by sector</vt:lpstr>
      <vt:lpstr>3. Water Balances for Large National Water Supply Systems</vt:lpstr>
      <vt:lpstr>4. Need to diversify the water resource mix and implement water demand management</vt:lpstr>
      <vt:lpstr>5. Reducing water demand </vt:lpstr>
      <vt:lpstr>6. Inter-basin water transfers    in South Africa</vt:lpstr>
      <vt:lpstr>7. Water sharing and transfers to and from co-basin states</vt:lpstr>
      <vt:lpstr>8. Measures to promote desalination and water reclamation uptake</vt:lpstr>
      <vt:lpstr>9. Water quality and impacts on water security, human health and aquatic ecosystems</vt:lpstr>
      <vt:lpstr>10. National Water Resource Strategy-3 and the National Water and Sanitation Master Plan as implementation tool</vt:lpstr>
      <vt:lpstr>PowerPoint Presentation</vt:lpstr>
      <vt:lpstr>National Water Resource Infrastructure Asset Condition</vt:lpstr>
      <vt:lpstr>PowerPoint Presentation</vt:lpstr>
      <vt:lpstr>PowerPoint Presentation</vt:lpstr>
      <vt:lpstr>PowerPoint Presentation</vt:lpstr>
      <vt:lpstr>PowerPoint Presentation</vt:lpstr>
      <vt:lpstr>PowerPoint Presentation</vt:lpstr>
      <vt:lpstr>PowerPoint Presentation</vt:lpstr>
      <vt:lpstr>12.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Lekwa Ministerial Intervention Visit 09June 2023  -  Compatibility Mode</dc:title>
  <dc:creator>MatisoM</dc:creator>
  <cp:lastModifiedBy>Muir Anet (DHQ)</cp:lastModifiedBy>
  <cp:revision>807</cp:revision>
  <cp:lastPrinted>2024-04-10T12:35:16Z</cp:lastPrinted>
  <dcterms:created xsi:type="dcterms:W3CDTF">2023-07-08T04:57:29Z</dcterms:created>
  <dcterms:modified xsi:type="dcterms:W3CDTF">2025-03-26T15:49:21Z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2023-07-08T00:00:00Z</vt:filetime>
  </property>
  <property fmtid="{D5CDD505-2E9C-101B-9397-08002B2CF9AE}" pid="3" name="LastSaved">
    <vt:filetime>2023-07-08T00:00:00Z</vt:filetime>
  </property>
  <property fmtid="{D5CDD505-2E9C-101B-9397-08002B2CF9AE}" pid="4" name="Producer">
    <vt:lpwstr>GPL Ghostscript 9.20</vt:lpwstr>
  </property>
  <property fmtid="{D5CDD505-2E9C-101B-9397-08002B2CF9AE}" pid="5" name="ContentTypeId">
    <vt:lpwstr>0x01010077C04B2581415F4FBE00E3F4531F662F</vt:lpwstr>
  </property>
  <property fmtid="{D5CDD505-2E9C-101B-9397-08002B2CF9AE}" pid="6" name="MSIP_Label_382c5201-1ce7-41e2-bc35-8f8dc05aa09a_Enabled">
    <vt:lpwstr>true</vt:lpwstr>
  </property>
  <property fmtid="{D5CDD505-2E9C-101B-9397-08002B2CF9AE}" pid="7" name="MSIP_Label_382c5201-1ce7-41e2-bc35-8f8dc05aa09a_SetDate">
    <vt:lpwstr>2025-02-06T06:36:06Z</vt:lpwstr>
  </property>
  <property fmtid="{D5CDD505-2E9C-101B-9397-08002B2CF9AE}" pid="8" name="MSIP_Label_382c5201-1ce7-41e2-bc35-8f8dc05aa09a_Method">
    <vt:lpwstr>Standard</vt:lpwstr>
  </property>
  <property fmtid="{D5CDD505-2E9C-101B-9397-08002B2CF9AE}" pid="9" name="MSIP_Label_382c5201-1ce7-41e2-bc35-8f8dc05aa09a_Name">
    <vt:lpwstr>DWS General - Public</vt:lpwstr>
  </property>
  <property fmtid="{D5CDD505-2E9C-101B-9397-08002B2CF9AE}" pid="10" name="MSIP_Label_382c5201-1ce7-41e2-bc35-8f8dc05aa09a_SiteId">
    <vt:lpwstr>c0491358-a254-4466-ab3d-ff428faeea29</vt:lpwstr>
  </property>
  <property fmtid="{D5CDD505-2E9C-101B-9397-08002B2CF9AE}" pid="11" name="MSIP_Label_382c5201-1ce7-41e2-bc35-8f8dc05aa09a_ActionId">
    <vt:lpwstr>b414ef1c-2992-4d7c-aa1b-8f6415456512</vt:lpwstr>
  </property>
  <property fmtid="{D5CDD505-2E9C-101B-9397-08002B2CF9AE}" pid="12" name="MSIP_Label_382c5201-1ce7-41e2-bc35-8f8dc05aa09a_ContentBits">
    <vt:lpwstr>0</vt:lpwstr>
  </property>
</Properties>
</file>